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tif" ContentType="image/t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27.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 id="2147483678" r:id="rId3"/>
    <p:sldMasterId id="2147483691" r:id="rId4"/>
  </p:sldMasterIdLst>
  <p:notesMasterIdLst>
    <p:notesMasterId r:id="rId75"/>
  </p:notesMasterIdLst>
  <p:sldIdLst>
    <p:sldId id="256" r:id="rId5"/>
    <p:sldId id="436" r:id="rId6"/>
    <p:sldId id="284" r:id="rId7"/>
    <p:sldId id="285" r:id="rId8"/>
    <p:sldId id="286" r:id="rId9"/>
    <p:sldId id="288" r:id="rId10"/>
    <p:sldId id="406" r:id="rId11"/>
    <p:sldId id="334" r:id="rId12"/>
    <p:sldId id="322" r:id="rId13"/>
    <p:sldId id="357" r:id="rId14"/>
    <p:sldId id="472" r:id="rId15"/>
    <p:sldId id="351" r:id="rId16"/>
    <p:sldId id="478" r:id="rId17"/>
    <p:sldId id="450" r:id="rId18"/>
    <p:sldId id="451" r:id="rId19"/>
    <p:sldId id="452" r:id="rId20"/>
    <p:sldId id="453" r:id="rId21"/>
    <p:sldId id="454" r:id="rId22"/>
    <p:sldId id="475" r:id="rId23"/>
    <p:sldId id="460" r:id="rId24"/>
    <p:sldId id="461" r:id="rId25"/>
    <p:sldId id="462" r:id="rId26"/>
    <p:sldId id="463" r:id="rId27"/>
    <p:sldId id="464" r:id="rId28"/>
    <p:sldId id="465" r:id="rId29"/>
    <p:sldId id="471" r:id="rId30"/>
    <p:sldId id="457" r:id="rId31"/>
    <p:sldId id="458" r:id="rId32"/>
    <p:sldId id="459" r:id="rId33"/>
    <p:sldId id="467" r:id="rId34"/>
    <p:sldId id="468" r:id="rId35"/>
    <p:sldId id="469" r:id="rId36"/>
    <p:sldId id="470" r:id="rId37"/>
    <p:sldId id="476" r:id="rId38"/>
    <p:sldId id="477" r:id="rId39"/>
    <p:sldId id="444" r:id="rId40"/>
    <p:sldId id="358" r:id="rId41"/>
    <p:sldId id="359" r:id="rId42"/>
    <p:sldId id="378" r:id="rId43"/>
    <p:sldId id="445" r:id="rId44"/>
    <p:sldId id="440" r:id="rId45"/>
    <p:sldId id="390" r:id="rId46"/>
    <p:sldId id="391" r:id="rId47"/>
    <p:sldId id="392" r:id="rId48"/>
    <p:sldId id="336" r:id="rId49"/>
    <p:sldId id="382" r:id="rId50"/>
    <p:sldId id="374" r:id="rId51"/>
    <p:sldId id="377" r:id="rId52"/>
    <p:sldId id="446" r:id="rId53"/>
    <p:sldId id="375" r:id="rId54"/>
    <p:sldId id="376" r:id="rId55"/>
    <p:sldId id="340" r:id="rId56"/>
    <p:sldId id="447" r:id="rId57"/>
    <p:sldId id="344" r:id="rId58"/>
    <p:sldId id="369" r:id="rId59"/>
    <p:sldId id="400" r:id="rId60"/>
    <p:sldId id="385" r:id="rId61"/>
    <p:sldId id="397" r:id="rId62"/>
    <p:sldId id="363" r:id="rId63"/>
    <p:sldId id="439" r:id="rId64"/>
    <p:sldId id="449" r:id="rId65"/>
    <p:sldId id="335" r:id="rId66"/>
    <p:sldId id="398" r:id="rId67"/>
    <p:sldId id="479" r:id="rId68"/>
    <p:sldId id="372" r:id="rId69"/>
    <p:sldId id="401" r:id="rId70"/>
    <p:sldId id="403" r:id="rId71"/>
    <p:sldId id="404" r:id="rId72"/>
    <p:sldId id="474" r:id="rId73"/>
    <p:sldId id="473" r:id="rId74"/>
  </p:sldIdLst>
  <p:sldSz cx="13004800" cy="9753600"/>
  <p:notesSz cx="6858000" cy="9144000"/>
  <p:defaultTextStyle>
    <a:lvl1pPr algn="ctr" defTabSz="584200">
      <a:defRPr sz="3600">
        <a:solidFill>
          <a:srgbClr val="535353"/>
        </a:solidFill>
        <a:latin typeface="+mn-lt"/>
        <a:ea typeface="+mn-ea"/>
        <a:cs typeface="+mn-cs"/>
        <a:sym typeface="Gill Sans Light"/>
      </a:defRPr>
    </a:lvl1pPr>
    <a:lvl2pPr indent="228600" algn="ctr" defTabSz="584200">
      <a:defRPr sz="3600">
        <a:solidFill>
          <a:srgbClr val="535353"/>
        </a:solidFill>
        <a:latin typeface="+mn-lt"/>
        <a:ea typeface="+mn-ea"/>
        <a:cs typeface="+mn-cs"/>
        <a:sym typeface="Gill Sans Light"/>
      </a:defRPr>
    </a:lvl2pPr>
    <a:lvl3pPr indent="457200" algn="ctr" defTabSz="584200">
      <a:defRPr sz="3600">
        <a:solidFill>
          <a:srgbClr val="535353"/>
        </a:solidFill>
        <a:latin typeface="+mn-lt"/>
        <a:ea typeface="+mn-ea"/>
        <a:cs typeface="+mn-cs"/>
        <a:sym typeface="Gill Sans Light"/>
      </a:defRPr>
    </a:lvl3pPr>
    <a:lvl4pPr indent="685800" algn="ctr" defTabSz="584200">
      <a:defRPr sz="3600">
        <a:solidFill>
          <a:srgbClr val="535353"/>
        </a:solidFill>
        <a:latin typeface="+mn-lt"/>
        <a:ea typeface="+mn-ea"/>
        <a:cs typeface="+mn-cs"/>
        <a:sym typeface="Gill Sans Light"/>
      </a:defRPr>
    </a:lvl4pPr>
    <a:lvl5pPr indent="914400" algn="ctr" defTabSz="584200">
      <a:defRPr sz="3600">
        <a:solidFill>
          <a:srgbClr val="535353"/>
        </a:solidFill>
        <a:latin typeface="+mn-lt"/>
        <a:ea typeface="+mn-ea"/>
        <a:cs typeface="+mn-cs"/>
        <a:sym typeface="Gill Sans Light"/>
      </a:defRPr>
    </a:lvl5pPr>
    <a:lvl6pPr indent="1143000" algn="ctr" defTabSz="584200">
      <a:defRPr sz="3600">
        <a:solidFill>
          <a:srgbClr val="535353"/>
        </a:solidFill>
        <a:latin typeface="+mn-lt"/>
        <a:ea typeface="+mn-ea"/>
        <a:cs typeface="+mn-cs"/>
        <a:sym typeface="Gill Sans Light"/>
      </a:defRPr>
    </a:lvl6pPr>
    <a:lvl7pPr indent="1371600" algn="ctr" defTabSz="584200">
      <a:defRPr sz="3600">
        <a:solidFill>
          <a:srgbClr val="535353"/>
        </a:solidFill>
        <a:latin typeface="+mn-lt"/>
        <a:ea typeface="+mn-ea"/>
        <a:cs typeface="+mn-cs"/>
        <a:sym typeface="Gill Sans Light"/>
      </a:defRPr>
    </a:lvl7pPr>
    <a:lvl8pPr indent="1600200" algn="ctr" defTabSz="584200">
      <a:defRPr sz="3600">
        <a:solidFill>
          <a:srgbClr val="535353"/>
        </a:solidFill>
        <a:latin typeface="+mn-lt"/>
        <a:ea typeface="+mn-ea"/>
        <a:cs typeface="+mn-cs"/>
        <a:sym typeface="Gill Sans Light"/>
      </a:defRPr>
    </a:lvl8pPr>
    <a:lvl9pPr indent="1828800" algn="ctr" defTabSz="584200">
      <a:defRPr sz="3600">
        <a:solidFill>
          <a:srgbClr val="535353"/>
        </a:solidFill>
        <a:latin typeface="+mn-lt"/>
        <a:ea typeface="+mn-ea"/>
        <a:cs typeface="+mn-cs"/>
        <a:sym typeface="Gill Sans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g, Jordan" initials="J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52E2"/>
    <a:srgbClr val="044F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D4553"/>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rgbClr val="3D4553"/>
              </a:solidFill>
              <a:prstDash val="solid"/>
              <a:miter lim="400000"/>
            </a:ln>
          </a:insideH>
          <a:insideV>
            <a:ln w="12700" cap="flat">
              <a:noFill/>
              <a:miter lim="400000"/>
            </a:ln>
          </a:insideV>
        </a:tcBdr>
        <a:fill>
          <a:solidFill>
            <a:srgbClr val="606B7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rgbClr val="3D4553"/>
              </a:solidFill>
              <a:prstDash val="solid"/>
              <a:miter lim="400000"/>
            </a:ln>
          </a:insideH>
          <a:insideV>
            <a:ln w="12700" cap="flat">
              <a:noFill/>
              <a:miter lim="400000"/>
            </a:ln>
          </a:insideV>
        </a:tcBdr>
        <a:fill>
          <a:solidFill>
            <a:srgbClr val="606B7E"/>
          </a:solidFill>
        </a:fill>
      </a:tcStyle>
    </a:firstRow>
  </a:tblStyle>
  <a:tblStyle styleId="{CF821DB8-F4EB-4A41-A1BA-3FCAFE7338EE}" styleName="">
    <a:tblBg/>
    <a:wholeTbl>
      <a:tcTxStyle b="off" i="off">
        <a:fontRef idx="min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084" autoAdjust="0"/>
  </p:normalViewPr>
  <p:slideViewPr>
    <p:cSldViewPr snapToGrid="0">
      <p:cViewPr varScale="1">
        <p:scale>
          <a:sx n="47" d="100"/>
          <a:sy n="47" d="100"/>
        </p:scale>
        <p:origin x="1287" y="54"/>
      </p:cViewPr>
      <p:guideLst>
        <p:guide orient="horz" pos="3072"/>
        <p:guide pos="4096"/>
      </p:guideLst>
    </p:cSldViewPr>
  </p:slideViewPr>
  <p:notesTextViewPr>
    <p:cViewPr>
      <p:scale>
        <a:sx n="1" d="1"/>
        <a:sy n="1" d="1"/>
      </p:scale>
      <p:origin x="0" y="0"/>
    </p:cViewPr>
  </p:notesTextViewPr>
  <p:sorterViewPr>
    <p:cViewPr varScale="1">
      <p:scale>
        <a:sx n="100" d="100"/>
        <a:sy n="100" d="100"/>
      </p:scale>
      <p:origin x="0" y="-3953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oleObject" Target="file:///\\gainaskar01.gaia.sll.se\fs_kar_usr$\3ng9\_Olav\Studies\Olav\Summary%20WB%20protein%20ICU.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ainaskar01.gaia.sll.se\fs_kar_usr$\3ng9\_Olav\Studies\Olav\Summary%20WB%20protein%20ICU.xlsx"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file:///C:\Users\ortizrla.HC\Desktop\translations\FAQ%20felanpe.xlsx"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Data!$Q$4:$Q$5</c:f>
              <c:strCache>
                <c:ptCount val="1"/>
                <c:pt idx="0">
                  <c:v>Prot Bal umol/kg/day</c:v>
                </c:pt>
              </c:strCache>
            </c:strRef>
          </c:tx>
          <c:spPr>
            <a:ln w="28575">
              <a:noFill/>
            </a:ln>
          </c:spPr>
          <c:marker>
            <c:symbol val="circle"/>
            <c:size val="8"/>
            <c:spPr>
              <a:solidFill>
                <a:schemeClr val="tx1"/>
              </a:solidFill>
              <a:ln>
                <a:solidFill>
                  <a:schemeClr val="tx1"/>
                </a:solidFill>
              </a:ln>
            </c:spPr>
          </c:marker>
          <c:trendline>
            <c:spPr>
              <a:ln w="50800"/>
            </c:spPr>
            <c:trendlineType val="linear"/>
            <c:dispRSqr val="1"/>
            <c:dispEq val="0"/>
            <c:trendlineLbl>
              <c:layout>
                <c:manualLayout>
                  <c:x val="5.0616579177602802E-2"/>
                  <c:y val="0.32117271799358416"/>
                </c:manualLayout>
              </c:layout>
              <c:numFmt formatCode="General" sourceLinked="0"/>
              <c:txPr>
                <a:bodyPr/>
                <a:lstStyle/>
                <a:p>
                  <a:pPr>
                    <a:defRPr sz="1200"/>
                  </a:pPr>
                  <a:endParaRPr lang="en-US"/>
                </a:p>
              </c:txPr>
            </c:trendlineLbl>
          </c:trendline>
          <c:xVal>
            <c:numRef>
              <c:f>Data!$P$6:$P$154</c:f>
              <c:numCache>
                <c:formatCode>General</c:formatCode>
                <c:ptCount val="149"/>
                <c:pt idx="16" formatCode="0.00">
                  <c:v>0.86266046511627903</c:v>
                </c:pt>
                <c:pt idx="17" formatCode="0.00">
                  <c:v>1.3146092307692308</c:v>
                </c:pt>
                <c:pt idx="18" formatCode="0.00">
                  <c:v>1.0267200000000001</c:v>
                </c:pt>
                <c:pt idx="19" formatCode="0.00">
                  <c:v>0.58821119999999993</c:v>
                </c:pt>
                <c:pt idx="20" formatCode="0.00">
                  <c:v>0</c:v>
                </c:pt>
                <c:pt idx="21" formatCode="0.00">
                  <c:v>1.9739519999999997</c:v>
                </c:pt>
                <c:pt idx="22" formatCode="0.00">
                  <c:v>0.94042140845070421</c:v>
                </c:pt>
                <c:pt idx="23" formatCode="0.00">
                  <c:v>0.67829760000000006</c:v>
                </c:pt>
                <c:pt idx="29" formatCode="0.00">
                  <c:v>0.45835370558375632</c:v>
                </c:pt>
                <c:pt idx="30" formatCode="0.00">
                  <c:v>0.91670741116751264</c:v>
                </c:pt>
                <c:pt idx="31" formatCode="0.00">
                  <c:v>0.57184711111111108</c:v>
                </c:pt>
                <c:pt idx="32" formatCode="0.00">
                  <c:v>1.1436942222222222</c:v>
                </c:pt>
                <c:pt idx="33" formatCode="0.00">
                  <c:v>0.59833333333333327</c:v>
                </c:pt>
                <c:pt idx="34" formatCode="0.00">
                  <c:v>1.1966666666666665</c:v>
                </c:pt>
                <c:pt idx="35" formatCode="0.00">
                  <c:v>0.44862229249011848</c:v>
                </c:pt>
                <c:pt idx="36" formatCode="0.00">
                  <c:v>0.89724458498023696</c:v>
                </c:pt>
                <c:pt idx="37" formatCode="0.00">
                  <c:v>0.62927209411764695</c:v>
                </c:pt>
                <c:pt idx="38" formatCode="0.00">
                  <c:v>1.2585441882352939</c:v>
                </c:pt>
                <c:pt idx="39" formatCode="0.00">
                  <c:v>0.46369745454545452</c:v>
                </c:pt>
                <c:pt idx="40" formatCode="0.00">
                  <c:v>0.92739490909090905</c:v>
                </c:pt>
                <c:pt idx="41" formatCode="0.00">
                  <c:v>0.58306308196721313</c:v>
                </c:pt>
                <c:pt idx="42" formatCode="0.00">
                  <c:v>1.1638662295081967</c:v>
                </c:pt>
                <c:pt idx="43" formatCode="0.00">
                  <c:v>0.58699974193548388</c:v>
                </c:pt>
                <c:pt idx="44" formatCode="0.00">
                  <c:v>1.1739994838709678</c:v>
                </c:pt>
                <c:pt idx="45" formatCode="0.00">
                  <c:v>0.33349779264214047</c:v>
                </c:pt>
                <c:pt idx="46" formatCode="0.00">
                  <c:v>0.82990234113712369</c:v>
                </c:pt>
                <c:pt idx="47" formatCode="0.00">
                  <c:v>0.39849000000000001</c:v>
                </c:pt>
                <c:pt idx="48" formatCode="0.00">
                  <c:v>0.79698000000000002</c:v>
                </c:pt>
                <c:pt idx="49" formatCode="0.00">
                  <c:v>0.6411906976744185</c:v>
                </c:pt>
                <c:pt idx="50" formatCode="0.00">
                  <c:v>1.282381395348837</c:v>
                </c:pt>
                <c:pt idx="51" formatCode="0.00">
                  <c:v>0.48552055427251734</c:v>
                </c:pt>
                <c:pt idx="52" formatCode="0.00">
                  <c:v>0.96626549653579674</c:v>
                </c:pt>
                <c:pt idx="53" formatCode="0.00">
                  <c:v>0.61323843416370105</c:v>
                </c:pt>
                <c:pt idx="54" formatCode="0.00">
                  <c:v>1.3000654804270464</c:v>
                </c:pt>
                <c:pt idx="55" formatCode="0.00">
                  <c:v>0.6954618834080718</c:v>
                </c:pt>
                <c:pt idx="56" formatCode="0.00">
                  <c:v>1.3909237668161436</c:v>
                </c:pt>
                <c:pt idx="57" formatCode="0.00">
                  <c:v>0.6433279999999999</c:v>
                </c:pt>
                <c:pt idx="58" formatCode="0.00">
                  <c:v>1.2881147936507935</c:v>
                </c:pt>
                <c:pt idx="59" formatCode="0.00">
                  <c:v>0.62035200000000001</c:v>
                </c:pt>
                <c:pt idx="60" formatCode="0.00">
                  <c:v>1.0959551999999999</c:v>
                </c:pt>
                <c:pt idx="61" formatCode="0.00">
                  <c:v>0.3243670588235294</c:v>
                </c:pt>
                <c:pt idx="62" formatCode="0.00">
                  <c:v>0.75253157647058821</c:v>
                </c:pt>
                <c:pt idx="82" formatCode="0.00">
                  <c:v>0.58291199999999999</c:v>
                </c:pt>
                <c:pt idx="83" formatCode="0.00">
                  <c:v>0.8246053333333333</c:v>
                </c:pt>
                <c:pt idx="84" formatCode="0.00">
                  <c:v>0.85375999999999996</c:v>
                </c:pt>
                <c:pt idx="85" formatCode="0.00">
                  <c:v>1.0775501234567901</c:v>
                </c:pt>
                <c:pt idx="86" formatCode="0.00">
                  <c:v>0.77681454545454542</c:v>
                </c:pt>
                <c:pt idx="87" formatCode="0.00">
                  <c:v>0.98280318181818171</c:v>
                </c:pt>
                <c:pt idx="88" formatCode="0.00">
                  <c:v>0</c:v>
                </c:pt>
                <c:pt idx="89" formatCode="0.00">
                  <c:v>0.19081052631578946</c:v>
                </c:pt>
                <c:pt idx="90" formatCode="0.00">
                  <c:v>0</c:v>
                </c:pt>
                <c:pt idx="91" formatCode="0.00">
                  <c:v>0.21077906976744185</c:v>
                </c:pt>
                <c:pt idx="92" formatCode="0.00">
                  <c:v>0</c:v>
                </c:pt>
                <c:pt idx="93" formatCode="0.00">
                  <c:v>0.28323437499999998</c:v>
                </c:pt>
                <c:pt idx="94" formatCode="0.00">
                  <c:v>0</c:v>
                </c:pt>
                <c:pt idx="95" formatCode="0.00">
                  <c:v>0.29237096774193544</c:v>
                </c:pt>
                <c:pt idx="101" formatCode="0.00">
                  <c:v>1.3121495327102803</c:v>
                </c:pt>
                <c:pt idx="102" formatCode="0.00">
                  <c:v>2.2769495327102804</c:v>
                </c:pt>
                <c:pt idx="103" formatCode="0.00">
                  <c:v>0.75891891891891883</c:v>
                </c:pt>
                <c:pt idx="104" formatCode="0.00">
                  <c:v>1.7237189189189188</c:v>
                </c:pt>
                <c:pt idx="105" formatCode="0.00">
                  <c:v>0.74598496240601508</c:v>
                </c:pt>
                <c:pt idx="106" formatCode="0.00">
                  <c:v>1.7107849624060152</c:v>
                </c:pt>
                <c:pt idx="107" formatCode="0.00">
                  <c:v>0.7632000000000001</c:v>
                </c:pt>
                <c:pt idx="108" formatCode="0.00">
                  <c:v>1.7280000000000002</c:v>
                </c:pt>
                <c:pt idx="109" formatCode="0.00">
                  <c:v>1.0149397590361446</c:v>
                </c:pt>
                <c:pt idx="110" formatCode="0.00">
                  <c:v>1.9797397590361445</c:v>
                </c:pt>
                <c:pt idx="111" formatCode="0.00">
                  <c:v>0.55714285714285716</c:v>
                </c:pt>
                <c:pt idx="112" formatCode="0.00">
                  <c:v>1.5219428571428573</c:v>
                </c:pt>
                <c:pt idx="113" formatCode="0.00">
                  <c:v>0.66857142857142848</c:v>
                </c:pt>
                <c:pt idx="115" formatCode="0.00">
                  <c:v>0.78</c:v>
                </c:pt>
                <c:pt idx="116" formatCode="0.00">
                  <c:v>1.7448000000000001</c:v>
                </c:pt>
                <c:pt idx="117" formatCode="0.00">
                  <c:v>1.2480000000000002</c:v>
                </c:pt>
                <c:pt idx="118" formatCode="0.00">
                  <c:v>2.2128000000000001</c:v>
                </c:pt>
                <c:pt idx="119" formatCode="0.00">
                  <c:v>0.72595656670113751</c:v>
                </c:pt>
                <c:pt idx="120" formatCode="0.00">
                  <c:v>1.6907565667011375</c:v>
                </c:pt>
                <c:pt idx="121" formatCode="0.00">
                  <c:v>0.96794208893485001</c:v>
                </c:pt>
                <c:pt idx="123" formatCode="0.00">
                  <c:v>0.74608695652173918</c:v>
                </c:pt>
                <c:pt idx="125" formatCode="0.00">
                  <c:v>0.97000120000000001</c:v>
                </c:pt>
                <c:pt idx="126" formatCode="0.00">
                  <c:v>1.9348011999999999</c:v>
                </c:pt>
                <c:pt idx="127" formatCode="0.00">
                  <c:v>1.1999999999999999E-6</c:v>
                </c:pt>
                <c:pt idx="129" formatCode="0.00">
                  <c:v>0.65194029850746271</c:v>
                </c:pt>
                <c:pt idx="130" formatCode="0.00">
                  <c:v>1.6167402985074628</c:v>
                </c:pt>
                <c:pt idx="131" formatCode="0.00">
                  <c:v>0.65194029850746271</c:v>
                </c:pt>
                <c:pt idx="132" formatCode="0.00">
                  <c:v>1.6167402985074628</c:v>
                </c:pt>
                <c:pt idx="133" formatCode="0.00">
                  <c:v>0.60387096774193549</c:v>
                </c:pt>
                <c:pt idx="134" formatCode="0.00">
                  <c:v>1.5686709677419355</c:v>
                </c:pt>
                <c:pt idx="135" formatCode="0.00">
                  <c:v>1.6E-7</c:v>
                </c:pt>
                <c:pt idx="136" formatCode="0.00">
                  <c:v>0.96480160000000004</c:v>
                </c:pt>
                <c:pt idx="137" formatCode="0.00">
                  <c:v>0.4</c:v>
                </c:pt>
                <c:pt idx="138" formatCode="0.00">
                  <c:v>1.3648</c:v>
                </c:pt>
                <c:pt idx="139" formatCode="0.00">
                  <c:v>1.177358490566038E-7</c:v>
                </c:pt>
                <c:pt idx="140" formatCode="0.00">
                  <c:v>0.96480011773584917</c:v>
                </c:pt>
                <c:pt idx="141" formatCode="0.00">
                  <c:v>0.58867924528301885</c:v>
                </c:pt>
                <c:pt idx="142" formatCode="0.00">
                  <c:v>1.5534792452830191</c:v>
                </c:pt>
                <c:pt idx="143" formatCode="0.00">
                  <c:v>0.8221621621621622</c:v>
                </c:pt>
                <c:pt idx="144" formatCode="0.00">
                  <c:v>1.7869621621621623</c:v>
                </c:pt>
                <c:pt idx="145" formatCode="0.00">
                  <c:v>0.312</c:v>
                </c:pt>
                <c:pt idx="146" formatCode="0.00">
                  <c:v>1.2767999999999999</c:v>
                </c:pt>
                <c:pt idx="147" formatCode="0.00">
                  <c:v>0.99839999999999995</c:v>
                </c:pt>
                <c:pt idx="148" formatCode="0.00">
                  <c:v>1.9632000000000001</c:v>
                </c:pt>
              </c:numCache>
            </c:numRef>
          </c:xVal>
          <c:yVal>
            <c:numRef>
              <c:f>Data!$Q$6:$Q$154</c:f>
              <c:numCache>
                <c:formatCode>General</c:formatCode>
                <c:ptCount val="149"/>
                <c:pt idx="16" formatCode="0.00">
                  <c:v>5.1009698519133195</c:v>
                </c:pt>
                <c:pt idx="17" formatCode="0.00">
                  <c:v>1.330893109436829</c:v>
                </c:pt>
                <c:pt idx="18" formatCode="0.00">
                  <c:v>7.6615947313639339</c:v>
                </c:pt>
                <c:pt idx="19" formatCode="0.00">
                  <c:v>-15.110571857923475</c:v>
                </c:pt>
                <c:pt idx="20" formatCode="0.00">
                  <c:v>-4.6176847158253693</c:v>
                </c:pt>
                <c:pt idx="21" formatCode="0.00">
                  <c:v>22.273297023018344</c:v>
                </c:pt>
                <c:pt idx="22" formatCode="0.00">
                  <c:v>9.0340398645176094</c:v>
                </c:pt>
                <c:pt idx="23" formatCode="0.00">
                  <c:v>3.1048469774767824</c:v>
                </c:pt>
                <c:pt idx="29" formatCode="0.00">
                  <c:v>-2.0741757050853096</c:v>
                </c:pt>
                <c:pt idx="30" formatCode="0.00">
                  <c:v>2.5352610396067092</c:v>
                </c:pt>
                <c:pt idx="31" formatCode="0.00">
                  <c:v>3.8835088403592479</c:v>
                </c:pt>
                <c:pt idx="32" formatCode="0.00">
                  <c:v>14.34186076541387</c:v>
                </c:pt>
                <c:pt idx="33" formatCode="0.00">
                  <c:v>-3.0867787644201599</c:v>
                </c:pt>
                <c:pt idx="34" formatCode="0.00">
                  <c:v>7.8740918546772605</c:v>
                </c:pt>
                <c:pt idx="35" formatCode="0.00">
                  <c:v>-4.7789410352485362</c:v>
                </c:pt>
                <c:pt idx="36" formatCode="0.00">
                  <c:v>6.155670831007086</c:v>
                </c:pt>
                <c:pt idx="37" formatCode="0.00">
                  <c:v>-34.180357839694281</c:v>
                </c:pt>
                <c:pt idx="38" formatCode="0.00">
                  <c:v>-12.226872995643603</c:v>
                </c:pt>
                <c:pt idx="39" formatCode="0.00">
                  <c:v>-3.9227177113729397</c:v>
                </c:pt>
                <c:pt idx="40" formatCode="0.00">
                  <c:v>-0.84860382289522818</c:v>
                </c:pt>
                <c:pt idx="41" formatCode="0.00">
                  <c:v>1.7214650416352342</c:v>
                </c:pt>
                <c:pt idx="42" formatCode="0.00">
                  <c:v>13.560169195821942</c:v>
                </c:pt>
                <c:pt idx="43" formatCode="0.00">
                  <c:v>-6.3138040945869989</c:v>
                </c:pt>
                <c:pt idx="44" formatCode="0.00">
                  <c:v>4.9209942167408514</c:v>
                </c:pt>
                <c:pt idx="45" formatCode="0.00">
                  <c:v>-2.5279616342162328</c:v>
                </c:pt>
                <c:pt idx="46" formatCode="0.00">
                  <c:v>10.472083965573376</c:v>
                </c:pt>
                <c:pt idx="47" formatCode="0.00">
                  <c:v>-32.371682826614261</c:v>
                </c:pt>
                <c:pt idx="48" formatCode="0.00">
                  <c:v>10.012213280972006</c:v>
                </c:pt>
                <c:pt idx="49" formatCode="0.00">
                  <c:v>1.3338254287926006</c:v>
                </c:pt>
                <c:pt idx="50" formatCode="0.00">
                  <c:v>9.3314699238450345</c:v>
                </c:pt>
                <c:pt idx="51" formatCode="0.00">
                  <c:v>-0.58319023787561264</c:v>
                </c:pt>
                <c:pt idx="52" formatCode="0.00">
                  <c:v>5.6992970372903784</c:v>
                </c:pt>
                <c:pt idx="53" formatCode="0.00">
                  <c:v>-4.3163223628371696</c:v>
                </c:pt>
                <c:pt idx="54" formatCode="0.00">
                  <c:v>6.1747547206502844</c:v>
                </c:pt>
                <c:pt idx="55" formatCode="0.00">
                  <c:v>1.3924281968613315</c:v>
                </c:pt>
                <c:pt idx="56" formatCode="0.00">
                  <c:v>9.6296137635883667</c:v>
                </c:pt>
                <c:pt idx="57" formatCode="0.00">
                  <c:v>0.10016422084626697</c:v>
                </c:pt>
                <c:pt idx="58" formatCode="0.00">
                  <c:v>13.655750051406642</c:v>
                </c:pt>
                <c:pt idx="59" formatCode="0.00">
                  <c:v>1.4786702002048315</c:v>
                </c:pt>
                <c:pt idx="60" formatCode="0.00">
                  <c:v>8.3344609208948128</c:v>
                </c:pt>
                <c:pt idx="61" formatCode="0.00">
                  <c:v>-0.38213203013908981</c:v>
                </c:pt>
                <c:pt idx="62" formatCode="0.00">
                  <c:v>8.865404842194053</c:v>
                </c:pt>
                <c:pt idx="82" formatCode="0.00">
                  <c:v>1.3600113073521385</c:v>
                </c:pt>
                <c:pt idx="83" formatCode="0.00">
                  <c:v>1.7470861571615188</c:v>
                </c:pt>
                <c:pt idx="84" formatCode="0.00">
                  <c:v>0.54414443987987227</c:v>
                </c:pt>
                <c:pt idx="85" formatCode="0.00">
                  <c:v>3.3526973919925922</c:v>
                </c:pt>
                <c:pt idx="86" formatCode="0.00">
                  <c:v>-12.613869398601395</c:v>
                </c:pt>
                <c:pt idx="87" formatCode="0.00">
                  <c:v>-6.7798558114064207</c:v>
                </c:pt>
                <c:pt idx="88" formatCode="0.00">
                  <c:v>-6.8483979986563313</c:v>
                </c:pt>
                <c:pt idx="89" formatCode="0.00">
                  <c:v>-5.7975258442228323</c:v>
                </c:pt>
                <c:pt idx="90" formatCode="0.00">
                  <c:v>-22.640706331170065</c:v>
                </c:pt>
                <c:pt idx="91" formatCode="0.00">
                  <c:v>-19.997991951508638</c:v>
                </c:pt>
                <c:pt idx="92" formatCode="0.00">
                  <c:v>-10.116421358693984</c:v>
                </c:pt>
                <c:pt idx="93" formatCode="0.00">
                  <c:v>-9.0071393582184029</c:v>
                </c:pt>
                <c:pt idx="94" formatCode="0.00">
                  <c:v>-8.5601397519457407</c:v>
                </c:pt>
                <c:pt idx="95" formatCode="0.00">
                  <c:v>-5.4369426523825766</c:v>
                </c:pt>
                <c:pt idx="101" formatCode="0.00">
                  <c:v>-2.21629509831088</c:v>
                </c:pt>
                <c:pt idx="102" formatCode="0.00">
                  <c:v>13.863614465888432</c:v>
                </c:pt>
                <c:pt idx="103" formatCode="0.00">
                  <c:v>-8.8854282376738922</c:v>
                </c:pt>
                <c:pt idx="104" formatCode="0.00">
                  <c:v>-0.40411278760026903</c:v>
                </c:pt>
                <c:pt idx="105" formatCode="0.00">
                  <c:v>-8.8298879986533905</c:v>
                </c:pt>
                <c:pt idx="106" formatCode="0.00">
                  <c:v>1.5390092571864784</c:v>
                </c:pt>
                <c:pt idx="107" formatCode="0.00">
                  <c:v>-18.276020793749076</c:v>
                </c:pt>
                <c:pt idx="108" formatCode="0.00">
                  <c:v>6.4294326080044328</c:v>
                </c:pt>
                <c:pt idx="109" formatCode="0.00">
                  <c:v>-0.68660801390106485</c:v>
                </c:pt>
                <c:pt idx="110" formatCode="0.00">
                  <c:v>9.3603791320216345</c:v>
                </c:pt>
                <c:pt idx="111" formatCode="0.00">
                  <c:v>-4.2432961258222122</c:v>
                </c:pt>
                <c:pt idx="112" formatCode="0.00">
                  <c:v>5.5880970505925447</c:v>
                </c:pt>
                <c:pt idx="113" formatCode="0.00">
                  <c:v>-4.1706387026908942</c:v>
                </c:pt>
                <c:pt idx="115" formatCode="0.00">
                  <c:v>-2.5052911215195053</c:v>
                </c:pt>
                <c:pt idx="116" formatCode="0.00">
                  <c:v>6.837429165164373</c:v>
                </c:pt>
                <c:pt idx="117" formatCode="0.00">
                  <c:v>2.1696270216513867</c:v>
                </c:pt>
                <c:pt idx="118" formatCode="0.00">
                  <c:v>13.915704487529894</c:v>
                </c:pt>
                <c:pt idx="119" formatCode="0.00">
                  <c:v>-5.9630172498328164</c:v>
                </c:pt>
                <c:pt idx="120" formatCode="0.00">
                  <c:v>7.9391553456445791</c:v>
                </c:pt>
                <c:pt idx="121" formatCode="0.00">
                  <c:v>-4.8038727102618282</c:v>
                </c:pt>
                <c:pt idx="123" formatCode="0.00">
                  <c:v>-1.2381691619568471</c:v>
                </c:pt>
                <c:pt idx="125" formatCode="0.00">
                  <c:v>5.1636384242892674</c:v>
                </c:pt>
                <c:pt idx="126" formatCode="0.00">
                  <c:v>14.398591235222021</c:v>
                </c:pt>
                <c:pt idx="127" formatCode="0.00">
                  <c:v>-5.5371712994554301</c:v>
                </c:pt>
                <c:pt idx="129" formatCode="0.00">
                  <c:v>-8.0111973382171016</c:v>
                </c:pt>
                <c:pt idx="130" formatCode="0.00">
                  <c:v>0.89344955064169085</c:v>
                </c:pt>
                <c:pt idx="131" formatCode="0.00">
                  <c:v>-0.20415077622018885</c:v>
                </c:pt>
                <c:pt idx="132" formatCode="0.00">
                  <c:v>11.637269879412884</c:v>
                </c:pt>
                <c:pt idx="133" formatCode="0.00">
                  <c:v>-17.238629866036817</c:v>
                </c:pt>
                <c:pt idx="134" formatCode="0.00">
                  <c:v>2.396430414729295</c:v>
                </c:pt>
                <c:pt idx="135" formatCode="0.00">
                  <c:v>-4.7293746513222956</c:v>
                </c:pt>
                <c:pt idx="136" formatCode="0.00">
                  <c:v>6.9151482545485052</c:v>
                </c:pt>
                <c:pt idx="137" formatCode="0.00">
                  <c:v>-10.963603663486573</c:v>
                </c:pt>
                <c:pt idx="138" formatCode="0.00">
                  <c:v>-1.9060737737275275</c:v>
                </c:pt>
                <c:pt idx="139" formatCode="0.00">
                  <c:v>-20.5621647866733</c:v>
                </c:pt>
                <c:pt idx="140" formatCode="0.00">
                  <c:v>-10.396932184488861</c:v>
                </c:pt>
                <c:pt idx="141" formatCode="0.00">
                  <c:v>-0.10482436647258453</c:v>
                </c:pt>
                <c:pt idx="142" formatCode="0.00">
                  <c:v>3.6678298356710002</c:v>
                </c:pt>
                <c:pt idx="143" formatCode="0.00">
                  <c:v>-2.1687479222696524</c:v>
                </c:pt>
                <c:pt idx="144" formatCode="0.00">
                  <c:v>9.994913977415564</c:v>
                </c:pt>
                <c:pt idx="145" formatCode="0.00">
                  <c:v>-1.9509068113078598</c:v>
                </c:pt>
                <c:pt idx="146" formatCode="0.00">
                  <c:v>7.2571262000921379</c:v>
                </c:pt>
                <c:pt idx="147" formatCode="0.00">
                  <c:v>-4.9099440680506135</c:v>
                </c:pt>
                <c:pt idx="148" formatCode="0.00">
                  <c:v>13.50778981340649</c:v>
                </c:pt>
              </c:numCache>
            </c:numRef>
          </c:yVal>
          <c:smooth val="0"/>
        </c:ser>
        <c:dLbls>
          <c:showLegendKey val="0"/>
          <c:showVal val="0"/>
          <c:showCatName val="0"/>
          <c:showSerName val="0"/>
          <c:showPercent val="0"/>
          <c:showBubbleSize val="0"/>
        </c:dLbls>
        <c:axId val="400685984"/>
        <c:axId val="400686376"/>
      </c:scatterChart>
      <c:valAx>
        <c:axId val="400685984"/>
        <c:scaling>
          <c:orientation val="minMax"/>
        </c:scaling>
        <c:delete val="0"/>
        <c:axPos val="b"/>
        <c:title>
          <c:tx>
            <c:rich>
              <a:bodyPr/>
              <a:lstStyle/>
              <a:p>
                <a:pPr>
                  <a:defRPr sz="1200"/>
                </a:pPr>
                <a:r>
                  <a:rPr lang="en-US" sz="1200"/>
                  <a:t>Total</a:t>
                </a:r>
                <a:r>
                  <a:rPr lang="en-US" sz="1200" baseline="0"/>
                  <a:t> AA intake (g/kg/day)</a:t>
                </a:r>
                <a:endParaRPr lang="en-US" sz="1200"/>
              </a:p>
            </c:rich>
          </c:tx>
          <c:layout/>
          <c:overlay val="0"/>
        </c:title>
        <c:numFmt formatCode="0.0" sourceLinked="0"/>
        <c:majorTickMark val="none"/>
        <c:minorTickMark val="none"/>
        <c:tickLblPos val="low"/>
        <c:txPr>
          <a:bodyPr rot="0" vert="horz"/>
          <a:lstStyle/>
          <a:p>
            <a:pPr>
              <a:defRPr sz="1400" b="0" i="0" u="none" strike="noStrike" baseline="0">
                <a:solidFill>
                  <a:schemeClr val="tx1"/>
                </a:solidFill>
                <a:latin typeface="Calibri"/>
                <a:ea typeface="Calibri"/>
                <a:cs typeface="Calibri"/>
              </a:defRPr>
            </a:pPr>
            <a:endParaRPr lang="en-US"/>
          </a:p>
        </c:txPr>
        <c:crossAx val="400686376"/>
        <c:crosses val="autoZero"/>
        <c:crossBetween val="midCat"/>
      </c:valAx>
      <c:valAx>
        <c:axId val="400686376"/>
        <c:scaling>
          <c:orientation val="minMax"/>
        </c:scaling>
        <c:delete val="0"/>
        <c:axPos val="l"/>
        <c:title>
          <c:tx>
            <c:rich>
              <a:bodyPr/>
              <a:lstStyle/>
              <a:p>
                <a:pPr>
                  <a:defRPr sz="1200">
                    <a:latin typeface="+mn-lt"/>
                  </a:defRPr>
                </a:pPr>
                <a:r>
                  <a:rPr lang="en-US" sz="1200">
                    <a:latin typeface="+mn-lt"/>
                  </a:rPr>
                  <a:t>WB</a:t>
                </a:r>
                <a:r>
                  <a:rPr lang="en-US" sz="1200" baseline="0">
                    <a:latin typeface="+mn-lt"/>
                  </a:rPr>
                  <a:t> Protein net balance (</a:t>
                </a:r>
                <a:r>
                  <a:rPr lang="en-US" sz="1200" baseline="0">
                    <a:latin typeface="+mn-lt"/>
                    <a:cs typeface="Times New Roman"/>
                  </a:rPr>
                  <a:t>µ</a:t>
                </a:r>
                <a:r>
                  <a:rPr lang="en-US" sz="1200" baseline="0">
                    <a:latin typeface="+mn-lt"/>
                  </a:rPr>
                  <a:t>mol/kg/day)</a:t>
                </a:r>
                <a:endParaRPr lang="en-US" sz="1200">
                  <a:latin typeface="+mn-lt"/>
                </a:endParaRPr>
              </a:p>
            </c:rich>
          </c:tx>
          <c:layout/>
          <c:overlay val="0"/>
        </c:title>
        <c:numFmt formatCode="0" sourceLinked="0"/>
        <c:majorTickMark val="none"/>
        <c:minorTickMark val="none"/>
        <c:tickLblPos val="nextTo"/>
        <c:txPr>
          <a:bodyPr/>
          <a:lstStyle/>
          <a:p>
            <a:pPr>
              <a:defRPr sz="1400"/>
            </a:pPr>
            <a:endParaRPr lang="en-US"/>
          </a:p>
        </c:txPr>
        <c:crossAx val="400685984"/>
        <c:crosses val="autoZero"/>
        <c:crossBetween val="midCat"/>
      </c:valAx>
      <c:spPr>
        <a:noFill/>
        <a:ln w="25400">
          <a:noFill/>
        </a:ln>
      </c:spPr>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Data!$R$4:$R$5</c:f>
              <c:strCache>
                <c:ptCount val="1"/>
                <c:pt idx="0">
                  <c:v>Phe Ox. umol/kg/day</c:v>
                </c:pt>
              </c:strCache>
            </c:strRef>
          </c:tx>
          <c:spPr>
            <a:ln w="28575">
              <a:noFill/>
            </a:ln>
          </c:spPr>
          <c:marker>
            <c:symbol val="circle"/>
            <c:size val="8"/>
            <c:spPr>
              <a:solidFill>
                <a:schemeClr val="tx1"/>
              </a:solidFill>
              <a:ln>
                <a:solidFill>
                  <a:schemeClr val="tx1"/>
                </a:solidFill>
              </a:ln>
            </c:spPr>
          </c:marker>
          <c:trendline>
            <c:spPr>
              <a:ln w="50800"/>
            </c:spPr>
            <c:trendlineType val="linear"/>
            <c:dispRSqr val="1"/>
            <c:dispEq val="0"/>
            <c:trendlineLbl>
              <c:layout>
                <c:manualLayout>
                  <c:x val="5.5900106147929104E-2"/>
                  <c:y val="-0.3431713158393494"/>
                </c:manualLayout>
              </c:layout>
              <c:numFmt formatCode="General" sourceLinked="0"/>
              <c:txPr>
                <a:bodyPr/>
                <a:lstStyle/>
                <a:p>
                  <a:pPr>
                    <a:defRPr sz="1200"/>
                  </a:pPr>
                  <a:endParaRPr lang="en-US"/>
                </a:p>
              </c:txPr>
            </c:trendlineLbl>
          </c:trendline>
          <c:xVal>
            <c:numRef>
              <c:f>Data!$P$6:$P$154</c:f>
              <c:numCache>
                <c:formatCode>General</c:formatCode>
                <c:ptCount val="149"/>
                <c:pt idx="16" formatCode="0.00">
                  <c:v>0.86266046511627903</c:v>
                </c:pt>
                <c:pt idx="17" formatCode="0.00">
                  <c:v>1.3146092307692308</c:v>
                </c:pt>
                <c:pt idx="18" formatCode="0.00">
                  <c:v>1.0267200000000001</c:v>
                </c:pt>
                <c:pt idx="19" formatCode="0.00">
                  <c:v>0.58821119999999993</c:v>
                </c:pt>
                <c:pt idx="20" formatCode="0.00">
                  <c:v>0</c:v>
                </c:pt>
                <c:pt idx="21" formatCode="0.00">
                  <c:v>1.9739519999999997</c:v>
                </c:pt>
                <c:pt idx="22" formatCode="0.00">
                  <c:v>0.94042140845070421</c:v>
                </c:pt>
                <c:pt idx="23" formatCode="0.00">
                  <c:v>0.67829760000000006</c:v>
                </c:pt>
                <c:pt idx="29" formatCode="0.00">
                  <c:v>0.45835370558375632</c:v>
                </c:pt>
                <c:pt idx="30" formatCode="0.00">
                  <c:v>0.91670741116751264</c:v>
                </c:pt>
                <c:pt idx="31" formatCode="0.00">
                  <c:v>0.57184711111111108</c:v>
                </c:pt>
                <c:pt idx="32" formatCode="0.00">
                  <c:v>1.1436942222222222</c:v>
                </c:pt>
                <c:pt idx="33" formatCode="0.00">
                  <c:v>0.59833333333333327</c:v>
                </c:pt>
                <c:pt idx="34" formatCode="0.00">
                  <c:v>1.1966666666666665</c:v>
                </c:pt>
                <c:pt idx="35" formatCode="0.00">
                  <c:v>0.44862229249011848</c:v>
                </c:pt>
                <c:pt idx="36" formatCode="0.00">
                  <c:v>0.89724458498023696</c:v>
                </c:pt>
                <c:pt idx="37" formatCode="0.00">
                  <c:v>0.62927209411764695</c:v>
                </c:pt>
                <c:pt idx="38" formatCode="0.00">
                  <c:v>1.2585441882352939</c:v>
                </c:pt>
                <c:pt idx="39" formatCode="0.00">
                  <c:v>0.46369745454545452</c:v>
                </c:pt>
                <c:pt idx="40" formatCode="0.00">
                  <c:v>0.92739490909090905</c:v>
                </c:pt>
                <c:pt idx="41" formatCode="0.00">
                  <c:v>0.58306308196721313</c:v>
                </c:pt>
                <c:pt idx="42" formatCode="0.00">
                  <c:v>1.1638662295081967</c:v>
                </c:pt>
                <c:pt idx="43" formatCode="0.00">
                  <c:v>0.58699974193548388</c:v>
                </c:pt>
                <c:pt idx="44" formatCode="0.00">
                  <c:v>1.1739994838709678</c:v>
                </c:pt>
                <c:pt idx="45" formatCode="0.00">
                  <c:v>0.33349779264214047</c:v>
                </c:pt>
                <c:pt idx="46" formatCode="0.00">
                  <c:v>0.82990234113712369</c:v>
                </c:pt>
                <c:pt idx="47" formatCode="0.00">
                  <c:v>0.39849000000000001</c:v>
                </c:pt>
                <c:pt idx="48" formatCode="0.00">
                  <c:v>0.79698000000000002</c:v>
                </c:pt>
                <c:pt idx="49" formatCode="0.00">
                  <c:v>0.6411906976744185</c:v>
                </c:pt>
                <c:pt idx="50" formatCode="0.00">
                  <c:v>1.282381395348837</c:v>
                </c:pt>
                <c:pt idx="51" formatCode="0.00">
                  <c:v>0.48552055427251734</c:v>
                </c:pt>
                <c:pt idx="52" formatCode="0.00">
                  <c:v>0.96626549653579674</c:v>
                </c:pt>
                <c:pt idx="53" formatCode="0.00">
                  <c:v>0.61323843416370105</c:v>
                </c:pt>
                <c:pt idx="54" formatCode="0.00">
                  <c:v>1.3000654804270464</c:v>
                </c:pt>
                <c:pt idx="55" formatCode="0.00">
                  <c:v>0.6954618834080718</c:v>
                </c:pt>
                <c:pt idx="56" formatCode="0.00">
                  <c:v>1.3909237668161436</c:v>
                </c:pt>
                <c:pt idx="57" formatCode="0.00">
                  <c:v>0.6433279999999999</c:v>
                </c:pt>
                <c:pt idx="58" formatCode="0.00">
                  <c:v>1.2881147936507935</c:v>
                </c:pt>
                <c:pt idx="59" formatCode="0.00">
                  <c:v>0.62035200000000001</c:v>
                </c:pt>
                <c:pt idx="60" formatCode="0.00">
                  <c:v>1.0959551999999999</c:v>
                </c:pt>
                <c:pt idx="61" formatCode="0.00">
                  <c:v>0.3243670588235294</c:v>
                </c:pt>
                <c:pt idx="62" formatCode="0.00">
                  <c:v>0.75253157647058821</c:v>
                </c:pt>
                <c:pt idx="82" formatCode="0.00">
                  <c:v>0.58291199999999999</c:v>
                </c:pt>
                <c:pt idx="83" formatCode="0.00">
                  <c:v>0.8246053333333333</c:v>
                </c:pt>
                <c:pt idx="84" formatCode="0.00">
                  <c:v>0.85375999999999996</c:v>
                </c:pt>
                <c:pt idx="85" formatCode="0.00">
                  <c:v>1.0775501234567901</c:v>
                </c:pt>
                <c:pt idx="86" formatCode="0.00">
                  <c:v>0.77681454545454542</c:v>
                </c:pt>
                <c:pt idx="87" formatCode="0.00">
                  <c:v>0.98280318181818171</c:v>
                </c:pt>
                <c:pt idx="88" formatCode="0.00">
                  <c:v>0</c:v>
                </c:pt>
                <c:pt idx="89" formatCode="0.00">
                  <c:v>0.19081052631578946</c:v>
                </c:pt>
                <c:pt idx="90" formatCode="0.00">
                  <c:v>0</c:v>
                </c:pt>
                <c:pt idx="91" formatCode="0.00">
                  <c:v>0.21077906976744185</c:v>
                </c:pt>
                <c:pt idx="92" formatCode="0.00">
                  <c:v>0</c:v>
                </c:pt>
                <c:pt idx="93" formatCode="0.00">
                  <c:v>0.28323437499999998</c:v>
                </c:pt>
                <c:pt idx="94" formatCode="0.00">
                  <c:v>0</c:v>
                </c:pt>
                <c:pt idx="95" formatCode="0.00">
                  <c:v>0.29237096774193544</c:v>
                </c:pt>
                <c:pt idx="101" formatCode="0.00">
                  <c:v>1.3121495327102803</c:v>
                </c:pt>
                <c:pt idx="102" formatCode="0.00">
                  <c:v>2.2769495327102804</c:v>
                </c:pt>
                <c:pt idx="103" formatCode="0.00">
                  <c:v>0.75891891891891883</c:v>
                </c:pt>
                <c:pt idx="104" formatCode="0.00">
                  <c:v>1.7237189189189188</c:v>
                </c:pt>
                <c:pt idx="105" formatCode="0.00">
                  <c:v>0.74598496240601508</c:v>
                </c:pt>
                <c:pt idx="106" formatCode="0.00">
                  <c:v>1.7107849624060152</c:v>
                </c:pt>
                <c:pt idx="107" formatCode="0.00">
                  <c:v>0.7632000000000001</c:v>
                </c:pt>
                <c:pt idx="108" formatCode="0.00">
                  <c:v>1.7280000000000002</c:v>
                </c:pt>
                <c:pt idx="109" formatCode="0.00">
                  <c:v>1.0149397590361446</c:v>
                </c:pt>
                <c:pt idx="110" formatCode="0.00">
                  <c:v>1.9797397590361445</c:v>
                </c:pt>
                <c:pt idx="111" formatCode="0.00">
                  <c:v>0.55714285714285716</c:v>
                </c:pt>
                <c:pt idx="112" formatCode="0.00">
                  <c:v>1.5219428571428573</c:v>
                </c:pt>
                <c:pt idx="113" formatCode="0.00">
                  <c:v>0.66857142857142848</c:v>
                </c:pt>
                <c:pt idx="115" formatCode="0.00">
                  <c:v>0.78</c:v>
                </c:pt>
                <c:pt idx="116" formatCode="0.00">
                  <c:v>1.7448000000000001</c:v>
                </c:pt>
                <c:pt idx="117" formatCode="0.00">
                  <c:v>1.2480000000000002</c:v>
                </c:pt>
                <c:pt idx="118" formatCode="0.00">
                  <c:v>2.2128000000000001</c:v>
                </c:pt>
                <c:pt idx="119" formatCode="0.00">
                  <c:v>0.72595656670113751</c:v>
                </c:pt>
                <c:pt idx="120" formatCode="0.00">
                  <c:v>1.6907565667011375</c:v>
                </c:pt>
                <c:pt idx="121" formatCode="0.00">
                  <c:v>0.96794208893485001</c:v>
                </c:pt>
                <c:pt idx="123" formatCode="0.00">
                  <c:v>0.74608695652173918</c:v>
                </c:pt>
                <c:pt idx="125" formatCode="0.00">
                  <c:v>0.97000120000000001</c:v>
                </c:pt>
                <c:pt idx="126" formatCode="0.00">
                  <c:v>1.9348011999999999</c:v>
                </c:pt>
                <c:pt idx="127" formatCode="0.00">
                  <c:v>1.1999999999999999E-6</c:v>
                </c:pt>
                <c:pt idx="129" formatCode="0.00">
                  <c:v>0.65194029850746271</c:v>
                </c:pt>
                <c:pt idx="130" formatCode="0.00">
                  <c:v>1.6167402985074628</c:v>
                </c:pt>
                <c:pt idx="131" formatCode="0.00">
                  <c:v>0.65194029850746271</c:v>
                </c:pt>
                <c:pt idx="132" formatCode="0.00">
                  <c:v>1.6167402985074628</c:v>
                </c:pt>
                <c:pt idx="133" formatCode="0.00">
                  <c:v>0.60387096774193549</c:v>
                </c:pt>
                <c:pt idx="134" formatCode="0.00">
                  <c:v>1.5686709677419355</c:v>
                </c:pt>
                <c:pt idx="135" formatCode="0.00">
                  <c:v>1.6E-7</c:v>
                </c:pt>
                <c:pt idx="136" formatCode="0.00">
                  <c:v>0.96480160000000004</c:v>
                </c:pt>
                <c:pt idx="137" formatCode="0.00">
                  <c:v>0.4</c:v>
                </c:pt>
                <c:pt idx="138" formatCode="0.00">
                  <c:v>1.3648</c:v>
                </c:pt>
                <c:pt idx="139" formatCode="0.00">
                  <c:v>1.177358490566038E-7</c:v>
                </c:pt>
                <c:pt idx="140" formatCode="0.00">
                  <c:v>0.96480011773584917</c:v>
                </c:pt>
                <c:pt idx="141" formatCode="0.00">
                  <c:v>0.58867924528301885</c:v>
                </c:pt>
                <c:pt idx="142" formatCode="0.00">
                  <c:v>1.5534792452830191</c:v>
                </c:pt>
                <c:pt idx="143" formatCode="0.00">
                  <c:v>0.8221621621621622</c:v>
                </c:pt>
                <c:pt idx="144" formatCode="0.00">
                  <c:v>1.7869621621621623</c:v>
                </c:pt>
                <c:pt idx="145" formatCode="0.00">
                  <c:v>0.312</c:v>
                </c:pt>
                <c:pt idx="146" formatCode="0.00">
                  <c:v>1.2767999999999999</c:v>
                </c:pt>
                <c:pt idx="147" formatCode="0.00">
                  <c:v>0.99839999999999995</c:v>
                </c:pt>
                <c:pt idx="148" formatCode="0.00">
                  <c:v>1.9632000000000001</c:v>
                </c:pt>
              </c:numCache>
            </c:numRef>
          </c:xVal>
          <c:yVal>
            <c:numRef>
              <c:f>Data!$R$6:$R$154</c:f>
              <c:numCache>
                <c:formatCode>General</c:formatCode>
                <c:ptCount val="149"/>
                <c:pt idx="16" formatCode="0\.0">
                  <c:v>10.288177434908388</c:v>
                </c:pt>
                <c:pt idx="17" formatCode="0\.0">
                  <c:v>22.120645352101629</c:v>
                </c:pt>
                <c:pt idx="18" formatCode="0\.0">
                  <c:v>10.6542386019694</c:v>
                </c:pt>
                <c:pt idx="19" formatCode="0\.0">
                  <c:v>25.603771857923491</c:v>
                </c:pt>
                <c:pt idx="20" formatCode="0\.0">
                  <c:v>4.617684715825372</c:v>
                </c:pt>
                <c:pt idx="21" formatCode="0\.0">
                  <c:v>12.940369643648328</c:v>
                </c:pt>
                <c:pt idx="22" formatCode="0\.0">
                  <c:v>7.7422981636513963</c:v>
                </c:pt>
                <c:pt idx="23" formatCode="0\.0">
                  <c:v>8.9954196891898821</c:v>
                </c:pt>
                <c:pt idx="27" formatCode="0\.0">
                  <c:v>0</c:v>
                </c:pt>
                <c:pt idx="28" formatCode="0\.0">
                  <c:v>0</c:v>
                </c:pt>
                <c:pt idx="29" formatCode="0\.0">
                  <c:v>11.949048801532021</c:v>
                </c:pt>
                <c:pt idx="30" formatCode="0\.0">
                  <c:v>17.214485153286688</c:v>
                </c:pt>
                <c:pt idx="31" formatCode="0\.0">
                  <c:v>8.4364911596407506</c:v>
                </c:pt>
                <c:pt idx="32" formatCode="0\.0">
                  <c:v>10.298139234586138</c:v>
                </c:pt>
                <c:pt idx="33" formatCode="0\.0">
                  <c:v>15.977403764420155</c:v>
                </c:pt>
                <c:pt idx="34" formatCode="0\.0">
                  <c:v>17.907158145322732</c:v>
                </c:pt>
                <c:pt idx="35" formatCode="0\.0">
                  <c:v>14.444158426552875</c:v>
                </c:pt>
                <c:pt idx="36" formatCode="0\.0">
                  <c:v>13.174763951601602</c:v>
                </c:pt>
                <c:pt idx="37" formatCode="0\.0">
                  <c:v>47.737534310282506</c:v>
                </c:pt>
                <c:pt idx="38" formatCode="0\.0">
                  <c:v>39.341225936820067</c:v>
                </c:pt>
                <c:pt idx="39" formatCode="0\.0">
                  <c:v>13.912717711372931</c:v>
                </c:pt>
                <c:pt idx="40" formatCode="0\.0">
                  <c:v>20.828603822895232</c:v>
                </c:pt>
                <c:pt idx="41" formatCode="0\.0">
                  <c:v>10.840174302627059</c:v>
                </c:pt>
                <c:pt idx="42" formatCode="0\.0">
                  <c:v>11.514420968112496</c:v>
                </c:pt>
                <c:pt idx="43" formatCode="0\.0">
                  <c:v>18.960255707490219</c:v>
                </c:pt>
                <c:pt idx="44" formatCode="0\.0">
                  <c:v>20.3719090090656</c:v>
                </c:pt>
                <c:pt idx="45" formatCode="0\.0">
                  <c:v>9.7129114669921552</c:v>
                </c:pt>
                <c:pt idx="46" formatCode="0\.0">
                  <c:v>7.4075146966339824</c:v>
                </c:pt>
                <c:pt idx="47" formatCode="0\.0">
                  <c:v>40.956839076614258</c:v>
                </c:pt>
                <c:pt idx="48" formatCode="0\.0">
                  <c:v>7.1580992190279851</c:v>
                </c:pt>
                <c:pt idx="49" formatCode="0\.0">
                  <c:v>12.480128059579492</c:v>
                </c:pt>
                <c:pt idx="50" formatCode="0\.0">
                  <c:v>18.296437052899151</c:v>
                </c:pt>
                <c:pt idx="51" formatCode="0\.0">
                  <c:v>11.043351900693169</c:v>
                </c:pt>
                <c:pt idx="52" formatCode="0\.0">
                  <c:v>15.118139452317005</c:v>
                </c:pt>
                <c:pt idx="53" formatCode="0\.0">
                  <c:v>17.528066135079158</c:v>
                </c:pt>
                <c:pt idx="54" formatCode="0\.0">
                  <c:v>21.834142076502733</c:v>
                </c:pt>
                <c:pt idx="55" formatCode="0\.0">
                  <c:v>13.590755659640902</c:v>
                </c:pt>
                <c:pt idx="56" formatCode="0\.0">
                  <c:v>20.336753949416124</c:v>
                </c:pt>
                <c:pt idx="57" formatCode="0\.0">
                  <c:v>13.75983577915374</c:v>
                </c:pt>
                <c:pt idx="58" formatCode="0\.0">
                  <c:v>14.095678520021918</c:v>
                </c:pt>
                <c:pt idx="59" formatCode="0\.0">
                  <c:v>11.886329799795162</c:v>
                </c:pt>
                <c:pt idx="60" formatCode="0\.0">
                  <c:v>15.277039079105199</c:v>
                </c:pt>
                <c:pt idx="61" formatCode="0\.0">
                  <c:v>7.3703673242567369</c:v>
                </c:pt>
                <c:pt idx="62" formatCode="0\.0">
                  <c:v>7.3473010401588832</c:v>
                </c:pt>
                <c:pt idx="67" formatCode="0\.0">
                  <c:v>0</c:v>
                </c:pt>
                <c:pt idx="68" formatCode="0\.0">
                  <c:v>0</c:v>
                </c:pt>
                <c:pt idx="82" formatCode="0\.0">
                  <c:v>9.0386553593145269</c:v>
                </c:pt>
                <c:pt idx="83" formatCode="0\.0">
                  <c:v>8.6515805095051501</c:v>
                </c:pt>
                <c:pt idx="84" formatCode="0\.0">
                  <c:v>14.686225930490489</c:v>
                </c:pt>
                <c:pt idx="85" formatCode="0\.0">
                  <c:v>11.877672978377772</c:v>
                </c:pt>
                <c:pt idx="86" formatCode="0\.0">
                  <c:v>26.471596671328669</c:v>
                </c:pt>
                <c:pt idx="87" formatCode="0\.0">
                  <c:v>20.637583084133688</c:v>
                </c:pt>
                <c:pt idx="88" formatCode="0\.0">
                  <c:v>6.8483979986563277</c:v>
                </c:pt>
                <c:pt idx="89" formatCode="0\.0">
                  <c:v>5.7975258442228297</c:v>
                </c:pt>
                <c:pt idx="90" formatCode="0\.0">
                  <c:v>28.512799354425876</c:v>
                </c:pt>
                <c:pt idx="91" formatCode="0\.0">
                  <c:v>25.870084974764453</c:v>
                </c:pt>
                <c:pt idx="92" formatCode="0\.0">
                  <c:v>10.116421358693986</c:v>
                </c:pt>
                <c:pt idx="93" formatCode="0\.0">
                  <c:v>9.0071393582184047</c:v>
                </c:pt>
                <c:pt idx="94" formatCode="0\.0">
                  <c:v>8.5601397519457425</c:v>
                </c:pt>
                <c:pt idx="95" formatCode="0\.0">
                  <c:v>5.4369426523825775</c:v>
                </c:pt>
                <c:pt idx="99">
                  <c:v>0</c:v>
                </c:pt>
                <c:pt idx="100">
                  <c:v>0</c:v>
                </c:pt>
                <c:pt idx="101" formatCode="0\.0">
                  <c:v>16.333202744521994</c:v>
                </c:pt>
                <c:pt idx="102" formatCode="0\.0">
                  <c:v>11.921699530728255</c:v>
                </c:pt>
                <c:pt idx="103" formatCode="0\.0">
                  <c:v>17.238786540344258</c:v>
                </c:pt>
                <c:pt idx="104" formatCode="0\.0">
                  <c:v>21.434078401544177</c:v>
                </c:pt>
                <c:pt idx="105" formatCode="0\.0">
                  <c:v>17.51767287276418</c:v>
                </c:pt>
                <c:pt idx="106" formatCode="0\.0">
                  <c:v>17.652630450326246</c:v>
                </c:pt>
                <c:pt idx="107" formatCode="0\.0">
                  <c:v>26.201144216892068</c:v>
                </c:pt>
                <c:pt idx="108" formatCode="0\.0">
                  <c:v>10.050812893201901</c:v>
                </c:pt>
                <c:pt idx="109" formatCode="0\.0">
                  <c:v>11.022050950863711</c:v>
                </c:pt>
                <c:pt idx="110" formatCode="0\.0">
                  <c:v>13.716580058632195</c:v>
                </c:pt>
                <c:pt idx="111" formatCode="0\.0">
                  <c:v>10.52521321272576</c:v>
                </c:pt>
                <c:pt idx="112" formatCode="0\.0">
                  <c:v>11.58848434728408</c:v>
                </c:pt>
                <c:pt idx="113" formatCode="0\.0">
                  <c:v>12.195689238584448</c:v>
                </c:pt>
                <c:pt idx="115" formatCode="0\.0">
                  <c:v>6.4604400599216545</c:v>
                </c:pt>
                <c:pt idx="116" formatCode="0\.0">
                  <c:v>12.005540529338708</c:v>
                </c:pt>
                <c:pt idx="117" formatCode="0\.0">
                  <c:v>11.486558687205271</c:v>
                </c:pt>
                <c:pt idx="118" formatCode="0\.0">
                  <c:v>10.307552258861156</c:v>
                </c:pt>
                <c:pt idx="119" formatCode="0\.0">
                  <c:v>11.883522149632483</c:v>
                </c:pt>
                <c:pt idx="120" formatCode="0\.0">
                  <c:v>10.756911109784889</c:v>
                </c:pt>
                <c:pt idx="121" formatCode="0\.0">
                  <c:v>13.442138908005179</c:v>
                </c:pt>
                <c:pt idx="123" formatCode="0\.0">
                  <c:v>9.7472572905800927</c:v>
                </c:pt>
                <c:pt idx="125" formatCode="0\.0">
                  <c:v>7.5563615757107288</c:v>
                </c:pt>
                <c:pt idx="126" formatCode="0\.0">
                  <c:v>8.9564087647779722</c:v>
                </c:pt>
                <c:pt idx="127" formatCode="0\.0">
                  <c:v>5.537171299455431</c:v>
                </c:pt>
                <c:pt idx="129" formatCode="0\.0">
                  <c:v>11.507630010680247</c:v>
                </c:pt>
                <c:pt idx="130" formatCode="0\.0">
                  <c:v>11.107785860551024</c:v>
                </c:pt>
                <c:pt idx="131" formatCode="0\.0">
                  <c:v>10.613717504357179</c:v>
                </c:pt>
                <c:pt idx="132" formatCode="0\.0">
                  <c:v>8.914230786093956</c:v>
                </c:pt>
                <c:pt idx="133" formatCode="0\.0">
                  <c:v>23.989755968402598</c:v>
                </c:pt>
                <c:pt idx="134" formatCode="0\.0">
                  <c:v>17.320365807160194</c:v>
                </c:pt>
                <c:pt idx="135" formatCode="0\.0">
                  <c:v>4.7293746513222974</c:v>
                </c:pt>
                <c:pt idx="136" formatCode="0\.0">
                  <c:v>3.7198517454514923</c:v>
                </c:pt>
                <c:pt idx="137" formatCode="0\.0">
                  <c:v>11.343448155029938</c:v>
                </c:pt>
                <c:pt idx="138" formatCode="0\.0">
                  <c:v>12.87687810958491</c:v>
                </c:pt>
                <c:pt idx="139" formatCode="0\.0">
                  <c:v>20.562164786673296</c:v>
                </c:pt>
                <c:pt idx="140" formatCode="0\.0">
                  <c:v>21.03193218448887</c:v>
                </c:pt>
                <c:pt idx="141" formatCode="0\.0">
                  <c:v>5.2907424248101602</c:v>
                </c:pt>
                <c:pt idx="142" formatCode="0\.0">
                  <c:v>7.7451359183356105</c:v>
                </c:pt>
                <c:pt idx="143" formatCode="0\.0">
                  <c:v>8.8129888502562288</c:v>
                </c:pt>
                <c:pt idx="144" formatCode="0\.0">
                  <c:v>10.860875196673348</c:v>
                </c:pt>
                <c:pt idx="145" formatCode="0\.0">
                  <c:v>4.6004391830149247</c:v>
                </c:pt>
                <c:pt idx="146" formatCode="0\.0">
                  <c:v>6.6139985616333536</c:v>
                </c:pt>
                <c:pt idx="147" formatCode="0\.0">
                  <c:v>14.732548332488767</c:v>
                </c:pt>
                <c:pt idx="148" formatCode="0\.0">
                  <c:v>8.4667245477681838</c:v>
                </c:pt>
              </c:numCache>
            </c:numRef>
          </c:yVal>
          <c:smooth val="0"/>
        </c:ser>
        <c:dLbls>
          <c:showLegendKey val="0"/>
          <c:showVal val="0"/>
          <c:showCatName val="0"/>
          <c:showSerName val="0"/>
          <c:showPercent val="0"/>
          <c:showBubbleSize val="0"/>
        </c:dLbls>
        <c:axId val="360162008"/>
        <c:axId val="360165536"/>
      </c:scatterChart>
      <c:valAx>
        <c:axId val="360162008"/>
        <c:scaling>
          <c:orientation val="minMax"/>
        </c:scaling>
        <c:delete val="0"/>
        <c:axPos val="b"/>
        <c:title>
          <c:tx>
            <c:rich>
              <a:bodyPr/>
              <a:lstStyle/>
              <a:p>
                <a:pPr>
                  <a:defRPr sz="1200"/>
                </a:pPr>
                <a:r>
                  <a:rPr lang="en-US" sz="1200"/>
                  <a:t>Total</a:t>
                </a:r>
                <a:r>
                  <a:rPr lang="en-US" sz="1200" baseline="0"/>
                  <a:t> AA intake (g/kg/day)</a:t>
                </a:r>
                <a:endParaRPr lang="en-US" sz="1200"/>
              </a:p>
            </c:rich>
          </c:tx>
          <c:layout/>
          <c:overlay val="0"/>
        </c:title>
        <c:numFmt formatCode="0.0" sourceLinked="0"/>
        <c:majorTickMark val="none"/>
        <c:minorTickMark val="none"/>
        <c:tickLblPos val="low"/>
        <c:txPr>
          <a:bodyPr rot="0" vert="horz"/>
          <a:lstStyle/>
          <a:p>
            <a:pPr>
              <a:defRPr sz="1400" b="0" i="0" u="none" strike="noStrike" baseline="0">
                <a:solidFill>
                  <a:schemeClr val="tx1"/>
                </a:solidFill>
                <a:latin typeface="Calibri"/>
                <a:ea typeface="Calibri"/>
                <a:cs typeface="Calibri"/>
              </a:defRPr>
            </a:pPr>
            <a:endParaRPr lang="en-US"/>
          </a:p>
        </c:txPr>
        <c:crossAx val="360165536"/>
        <c:crosses val="autoZero"/>
        <c:crossBetween val="midCat"/>
      </c:valAx>
      <c:valAx>
        <c:axId val="360165536"/>
        <c:scaling>
          <c:orientation val="minMax"/>
        </c:scaling>
        <c:delete val="0"/>
        <c:axPos val="l"/>
        <c:title>
          <c:tx>
            <c:rich>
              <a:bodyPr/>
              <a:lstStyle/>
              <a:p>
                <a:pPr>
                  <a:defRPr sz="1200">
                    <a:latin typeface="+mn-lt"/>
                  </a:defRPr>
                </a:pPr>
                <a:r>
                  <a:rPr lang="en-US" sz="1200">
                    <a:latin typeface="+mn-lt"/>
                  </a:rPr>
                  <a:t>Phenylalanine oxidation </a:t>
                </a:r>
                <a:r>
                  <a:rPr lang="en-US" sz="1200" baseline="0">
                    <a:latin typeface="+mn-lt"/>
                  </a:rPr>
                  <a:t>(</a:t>
                </a:r>
                <a:r>
                  <a:rPr lang="en-US" sz="1200" baseline="0">
                    <a:latin typeface="+mn-lt"/>
                    <a:cs typeface="Times New Roman"/>
                  </a:rPr>
                  <a:t>µ</a:t>
                </a:r>
                <a:r>
                  <a:rPr lang="en-US" sz="1200" baseline="0">
                    <a:latin typeface="+mn-lt"/>
                  </a:rPr>
                  <a:t>mol/kg/day)</a:t>
                </a:r>
                <a:endParaRPr lang="en-US" sz="1200">
                  <a:latin typeface="+mn-lt"/>
                </a:endParaRPr>
              </a:p>
            </c:rich>
          </c:tx>
          <c:layout/>
          <c:overlay val="0"/>
        </c:title>
        <c:numFmt formatCode="0" sourceLinked="0"/>
        <c:majorTickMark val="none"/>
        <c:minorTickMark val="none"/>
        <c:tickLblPos val="nextTo"/>
        <c:txPr>
          <a:bodyPr/>
          <a:lstStyle/>
          <a:p>
            <a:pPr>
              <a:defRPr sz="1400"/>
            </a:pPr>
            <a:endParaRPr lang="en-US"/>
          </a:p>
        </c:txPr>
        <c:crossAx val="360162008"/>
        <c:crosses val="autoZero"/>
        <c:crossBetween val="midCat"/>
      </c:valAx>
      <c:spPr>
        <a:noFill/>
        <a:ln w="25400">
          <a:noFill/>
        </a:ln>
      </c:spPr>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title>
      <c:tx>
        <c:rich>
          <a:bodyPr/>
          <a:lstStyle/>
          <a:p>
            <a:pPr>
              <a:defRPr/>
            </a:pPr>
            <a:r>
              <a:rPr lang="en-US" sz="1600" dirty="0">
                <a:latin typeface="Arial Regular"/>
              </a:rPr>
              <a:t>Survival</a:t>
            </a:r>
            <a:r>
              <a:rPr lang="en-US" sz="1600" baseline="0" dirty="0">
                <a:latin typeface="Arial Regular"/>
              </a:rPr>
              <a:t> in Elderly Patients at ICU Admission</a:t>
            </a:r>
            <a:endParaRPr lang="en-US" sz="1600" dirty="0">
              <a:latin typeface="Arial Regular"/>
            </a:endParaRPr>
          </a:p>
        </c:rich>
      </c:tx>
      <c:layout>
        <c:manualLayout>
          <c:xMode val="edge"/>
          <c:yMode val="edge"/>
          <c:x val="0.10847214931466899"/>
          <c:y val="2.4783147459727387E-2"/>
        </c:manualLayout>
      </c:layout>
      <c:overlay val="0"/>
    </c:title>
    <c:autoTitleDeleted val="0"/>
    <c:plotArea>
      <c:layout/>
      <c:barChart>
        <c:barDir val="col"/>
        <c:grouping val="clustered"/>
        <c:varyColors val="0"/>
        <c:ser>
          <c:idx val="0"/>
          <c:order val="0"/>
          <c:spPr>
            <a:solidFill>
              <a:srgbClr val="FFFFFF"/>
            </a:solidFill>
          </c:spPr>
          <c:invertIfNegative val="0"/>
          <c:cat>
            <c:strRef>
              <c:f>Sheet1!$A$3:$B$3</c:f>
              <c:strCache>
                <c:ptCount val="2"/>
                <c:pt idx="0">
                  <c:v>Sarcopenics</c:v>
                </c:pt>
                <c:pt idx="1">
                  <c:v>Non-Sarcopenics</c:v>
                </c:pt>
              </c:strCache>
            </c:strRef>
          </c:cat>
          <c:val>
            <c:numRef>
              <c:f>Sheet1!$A$4:$B$4</c:f>
              <c:numCache>
                <c:formatCode>General</c:formatCode>
                <c:ptCount val="2"/>
                <c:pt idx="0">
                  <c:v>32</c:v>
                </c:pt>
                <c:pt idx="1">
                  <c:v>14</c:v>
                </c:pt>
              </c:numCache>
            </c:numRef>
          </c:val>
          <c:extLst xmlns:c16r2="http://schemas.microsoft.com/office/drawing/2015/06/chart">
            <c:ext xmlns:c16="http://schemas.microsoft.com/office/drawing/2014/chart" uri="{C3380CC4-5D6E-409C-BE32-E72D297353CC}">
              <c16:uniqueId val="{00000000-C79C-4D4C-8218-33822C8CABE5}"/>
            </c:ext>
          </c:extLst>
        </c:ser>
        <c:dLbls>
          <c:showLegendKey val="0"/>
          <c:showVal val="0"/>
          <c:showCatName val="0"/>
          <c:showSerName val="0"/>
          <c:showPercent val="0"/>
          <c:showBubbleSize val="0"/>
        </c:dLbls>
        <c:gapWidth val="150"/>
        <c:axId val="360162400"/>
        <c:axId val="360166320"/>
      </c:barChart>
      <c:catAx>
        <c:axId val="360162400"/>
        <c:scaling>
          <c:orientation val="minMax"/>
        </c:scaling>
        <c:delete val="0"/>
        <c:axPos val="b"/>
        <c:numFmt formatCode="General" sourceLinked="0"/>
        <c:majorTickMark val="out"/>
        <c:minorTickMark val="none"/>
        <c:tickLblPos val="nextTo"/>
        <c:txPr>
          <a:bodyPr/>
          <a:lstStyle/>
          <a:p>
            <a:pPr>
              <a:defRPr sz="1100" b="1">
                <a:latin typeface="Arial Regular"/>
              </a:defRPr>
            </a:pPr>
            <a:endParaRPr lang="en-US"/>
          </a:p>
        </c:txPr>
        <c:crossAx val="360166320"/>
        <c:crosses val="autoZero"/>
        <c:auto val="1"/>
        <c:lblAlgn val="ctr"/>
        <c:lblOffset val="100"/>
        <c:noMultiLvlLbl val="0"/>
      </c:catAx>
      <c:valAx>
        <c:axId val="360166320"/>
        <c:scaling>
          <c:orientation val="minMax"/>
        </c:scaling>
        <c:delete val="0"/>
        <c:axPos val="l"/>
        <c:title>
          <c:tx>
            <c:rich>
              <a:bodyPr rot="-5400000" vert="horz"/>
              <a:lstStyle/>
              <a:p>
                <a:pPr>
                  <a:defRPr sz="1400"/>
                </a:pPr>
                <a:r>
                  <a:rPr lang="en-US" sz="1200" dirty="0">
                    <a:latin typeface="Arial Regular"/>
                  </a:rPr>
                  <a:t>Proportion</a:t>
                </a:r>
                <a:r>
                  <a:rPr lang="en-US" sz="1200" baseline="0" dirty="0">
                    <a:latin typeface="Arial Regular"/>
                  </a:rPr>
                  <a:t> of Deceased Patients (%)</a:t>
                </a:r>
                <a:endParaRPr lang="en-US" sz="1200" dirty="0">
                  <a:latin typeface="Arial Regular"/>
                </a:endParaRPr>
              </a:p>
            </c:rich>
          </c:tx>
          <c:layout>
            <c:manualLayout>
              <c:xMode val="edge"/>
              <c:yMode val="edge"/>
              <c:x val="0"/>
              <c:y val="0.21884768121456938"/>
            </c:manualLayout>
          </c:layout>
          <c:overlay val="0"/>
        </c:title>
        <c:numFmt formatCode="General" sourceLinked="1"/>
        <c:majorTickMark val="out"/>
        <c:minorTickMark val="none"/>
        <c:tickLblPos val="nextTo"/>
        <c:txPr>
          <a:bodyPr/>
          <a:lstStyle/>
          <a:p>
            <a:pPr>
              <a:defRPr sz="1400">
                <a:latin typeface="Arial Regular"/>
              </a:defRPr>
            </a:pPr>
            <a:endParaRPr lang="en-US"/>
          </a:p>
        </c:txPr>
        <c:crossAx val="360162400"/>
        <c:crosses val="autoZero"/>
        <c:crossBetween val="between"/>
      </c:valAx>
    </c:plotArea>
    <c:plotVisOnly val="1"/>
    <c:dispBlanksAs val="gap"/>
    <c:showDLblsOverMax val="0"/>
  </c:chart>
  <c:spPr>
    <a:solidFill>
      <a:srgbClr val="106041"/>
    </a:solidFill>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0474567125495495E-2"/>
          <c:y val="3.8116166445215503E-2"/>
          <c:w val="0.66433297018220305"/>
          <c:h val="0.582288954849431"/>
        </c:manualLayout>
      </c:layout>
      <c:barChart>
        <c:barDir val="col"/>
        <c:grouping val="stacked"/>
        <c:varyColors val="0"/>
        <c:ser>
          <c:idx val="0"/>
          <c:order val="0"/>
          <c:tx>
            <c:strRef>
              <c:f>Sheet1!$B$42</c:f>
              <c:strCache>
                <c:ptCount val="1"/>
                <c:pt idx="0">
                  <c:v>Waiver of Consent </c:v>
                </c:pt>
              </c:strCache>
            </c:strRef>
          </c:tx>
          <c:invertIfNegative val="0"/>
          <c:cat>
            <c:strRef>
              <c:f>Sheet1!$A$43:$A$48</c:f>
              <c:strCache>
                <c:ptCount val="6"/>
                <c:pt idx="0">
                  <c:v>United States</c:v>
                </c:pt>
                <c:pt idx="1">
                  <c:v>Canada</c:v>
                </c:pt>
                <c:pt idx="2">
                  <c:v>Argentina</c:v>
                </c:pt>
                <c:pt idx="3">
                  <c:v>Mexico</c:v>
                </c:pt>
                <c:pt idx="4">
                  <c:v>Japan</c:v>
                </c:pt>
                <c:pt idx="5">
                  <c:v>Brazil</c:v>
                </c:pt>
              </c:strCache>
            </c:strRef>
          </c:cat>
          <c:val>
            <c:numRef>
              <c:f>Sheet1!$B$43:$B$48</c:f>
              <c:numCache>
                <c:formatCode>General</c:formatCode>
                <c:ptCount val="6"/>
                <c:pt idx="0">
                  <c:v>3</c:v>
                </c:pt>
                <c:pt idx="1">
                  <c:v>3</c:v>
                </c:pt>
                <c:pt idx="2">
                  <c:v>2</c:v>
                </c:pt>
                <c:pt idx="3">
                  <c:v>2</c:v>
                </c:pt>
              </c:numCache>
            </c:numRef>
          </c:val>
        </c:ser>
        <c:ser>
          <c:idx val="1"/>
          <c:order val="1"/>
          <c:tx>
            <c:strRef>
              <c:f>Sheet1!$D$42</c:f>
              <c:strCache>
                <c:ptCount val="1"/>
                <c:pt idx="0">
                  <c:v>Consent</c:v>
                </c:pt>
              </c:strCache>
            </c:strRef>
          </c:tx>
          <c:invertIfNegative val="0"/>
          <c:cat>
            <c:strRef>
              <c:f>Sheet1!$A$43:$A$48</c:f>
              <c:strCache>
                <c:ptCount val="6"/>
                <c:pt idx="0">
                  <c:v>United States</c:v>
                </c:pt>
                <c:pt idx="1">
                  <c:v>Canada</c:v>
                </c:pt>
                <c:pt idx="2">
                  <c:v>Argentina</c:v>
                </c:pt>
                <c:pt idx="3">
                  <c:v>Mexico</c:v>
                </c:pt>
                <c:pt idx="4">
                  <c:v>Japan</c:v>
                </c:pt>
                <c:pt idx="5">
                  <c:v>Brazil</c:v>
                </c:pt>
              </c:strCache>
            </c:strRef>
          </c:cat>
          <c:val>
            <c:numRef>
              <c:f>Sheet1!$D$43:$D$48</c:f>
              <c:numCache>
                <c:formatCode>General</c:formatCode>
                <c:ptCount val="6"/>
                <c:pt idx="0">
                  <c:v>2</c:v>
                </c:pt>
                <c:pt idx="1">
                  <c:v>3</c:v>
                </c:pt>
                <c:pt idx="2">
                  <c:v>1</c:v>
                </c:pt>
                <c:pt idx="4">
                  <c:v>3</c:v>
                </c:pt>
                <c:pt idx="5">
                  <c:v>2</c:v>
                </c:pt>
              </c:numCache>
            </c:numRef>
          </c:val>
        </c:ser>
        <c:dLbls>
          <c:showLegendKey val="0"/>
          <c:showVal val="0"/>
          <c:showCatName val="0"/>
          <c:showSerName val="0"/>
          <c:showPercent val="0"/>
          <c:showBubbleSize val="0"/>
        </c:dLbls>
        <c:gapWidth val="75"/>
        <c:overlap val="100"/>
        <c:axId val="360163576"/>
        <c:axId val="360163968"/>
      </c:barChart>
      <c:catAx>
        <c:axId val="360163576"/>
        <c:scaling>
          <c:orientation val="minMax"/>
        </c:scaling>
        <c:delete val="0"/>
        <c:axPos val="b"/>
        <c:numFmt formatCode="General" sourceLinked="0"/>
        <c:majorTickMark val="none"/>
        <c:minorTickMark val="none"/>
        <c:tickLblPos val="nextTo"/>
        <c:txPr>
          <a:bodyPr/>
          <a:lstStyle/>
          <a:p>
            <a:pPr>
              <a:defRPr sz="2000" b="1"/>
            </a:pPr>
            <a:endParaRPr lang="en-US"/>
          </a:p>
        </c:txPr>
        <c:crossAx val="360163968"/>
        <c:crosses val="autoZero"/>
        <c:auto val="1"/>
        <c:lblAlgn val="ctr"/>
        <c:lblOffset val="100"/>
        <c:noMultiLvlLbl val="0"/>
      </c:catAx>
      <c:valAx>
        <c:axId val="360163968"/>
        <c:scaling>
          <c:orientation val="minMax"/>
        </c:scaling>
        <c:delete val="0"/>
        <c:axPos val="l"/>
        <c:majorGridlines/>
        <c:title>
          <c:tx>
            <c:rich>
              <a:bodyPr/>
              <a:lstStyle/>
              <a:p>
                <a:pPr>
                  <a:defRPr sz="1800"/>
                </a:pPr>
                <a:r>
                  <a:rPr lang="en-CA" sz="1800" dirty="0" smtClean="0"/>
                  <a:t>#</a:t>
                </a:r>
                <a:r>
                  <a:rPr lang="en-CA" sz="1800" baseline="0" dirty="0" smtClean="0"/>
                  <a:t> Active ICUs</a:t>
                </a:r>
                <a:endParaRPr lang="en-CA" sz="1800" dirty="0"/>
              </a:p>
            </c:rich>
          </c:tx>
          <c:layout>
            <c:manualLayout>
              <c:xMode val="edge"/>
              <c:yMode val="edge"/>
              <c:x val="1.9497523055033199E-2"/>
              <c:y val="0.175062449920588"/>
            </c:manualLayout>
          </c:layout>
          <c:overlay val="0"/>
        </c:title>
        <c:numFmt formatCode="General" sourceLinked="1"/>
        <c:majorTickMark val="out"/>
        <c:minorTickMark val="none"/>
        <c:tickLblPos val="nextTo"/>
        <c:txPr>
          <a:bodyPr/>
          <a:lstStyle/>
          <a:p>
            <a:pPr>
              <a:defRPr sz="2000" b="1"/>
            </a:pPr>
            <a:endParaRPr lang="en-US"/>
          </a:p>
        </c:txPr>
        <c:crossAx val="360163576"/>
        <c:crosses val="autoZero"/>
        <c:crossBetween val="between"/>
      </c:valAx>
    </c:plotArea>
    <c:legend>
      <c:legendPos val="r"/>
      <c:layout/>
      <c:overlay val="0"/>
      <c:txPr>
        <a:bodyPr/>
        <a:lstStyle/>
        <a:p>
          <a:pPr>
            <a:defRPr sz="2400" b="1"/>
          </a:pPr>
          <a:endParaRPr lang="en-U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solidFill>
                  <a:srgbClr val="0000FF"/>
                </a:solidFill>
              </a:rPr>
              <a:t>Global</a:t>
            </a:r>
            <a:r>
              <a:rPr lang="en-US" baseline="0" dirty="0">
                <a:solidFill>
                  <a:srgbClr val="0000FF"/>
                </a:solidFill>
              </a:rPr>
              <a:t> </a:t>
            </a:r>
            <a:r>
              <a:rPr lang="en-US" dirty="0">
                <a:solidFill>
                  <a:srgbClr val="0000FF"/>
                </a:solidFill>
              </a:rPr>
              <a:t>Upcoming Sites</a:t>
            </a:r>
          </a:p>
        </c:rich>
      </c:tx>
      <c:layout>
        <c:manualLayout>
          <c:xMode val="edge"/>
          <c:yMode val="edge"/>
          <c:x val="0.11337785944930852"/>
          <c:y val="1.279621044090166E-2"/>
        </c:manualLayout>
      </c:layout>
      <c:overlay val="0"/>
    </c:title>
    <c:autoTitleDeleted val="0"/>
    <c:plotArea>
      <c:layout>
        <c:manualLayout>
          <c:layoutTarget val="inner"/>
          <c:xMode val="edge"/>
          <c:yMode val="edge"/>
          <c:x val="4.0830812705398324E-2"/>
          <c:y val="0.13626750310788593"/>
          <c:w val="0.91879105726603849"/>
          <c:h val="0.59725573344116634"/>
        </c:manualLayout>
      </c:layout>
      <c:barChart>
        <c:barDir val="col"/>
        <c:grouping val="clustered"/>
        <c:varyColors val="0"/>
        <c:ser>
          <c:idx val="0"/>
          <c:order val="0"/>
          <c:invertIfNegative val="0"/>
          <c:cat>
            <c:strRef>
              <c:f>Sheet1!$A$3:$A$18</c:f>
              <c:strCache>
                <c:ptCount val="16"/>
                <c:pt idx="0">
                  <c:v>UK</c:v>
                </c:pt>
                <c:pt idx="1">
                  <c:v>USA</c:v>
                </c:pt>
                <c:pt idx="2">
                  <c:v>Canada</c:v>
                </c:pt>
                <c:pt idx="3">
                  <c:v>Costa Rica</c:v>
                </c:pt>
                <c:pt idx="4">
                  <c:v>Panama</c:v>
                </c:pt>
                <c:pt idx="5">
                  <c:v>Asia</c:v>
                </c:pt>
                <c:pt idx="6">
                  <c:v>Europa </c:v>
                </c:pt>
                <c:pt idx="7">
                  <c:v>Mexico</c:v>
                </c:pt>
                <c:pt idx="8">
                  <c:v>Ecuador</c:v>
                </c:pt>
                <c:pt idx="9">
                  <c:v>Dominican Republic</c:v>
                </c:pt>
                <c:pt idx="10">
                  <c:v>Middle East/Africa</c:v>
                </c:pt>
                <c:pt idx="11">
                  <c:v>Colombia </c:v>
                </c:pt>
                <c:pt idx="12">
                  <c:v>Spain</c:v>
                </c:pt>
                <c:pt idx="13">
                  <c:v>Uruguay</c:v>
                </c:pt>
                <c:pt idx="14">
                  <c:v>El Salvador</c:v>
                </c:pt>
                <c:pt idx="15">
                  <c:v>Australia</c:v>
                </c:pt>
              </c:strCache>
            </c:strRef>
          </c:cat>
          <c:val>
            <c:numRef>
              <c:f>Sheet1!$B$3:$B$18</c:f>
              <c:numCache>
                <c:formatCode>General</c:formatCode>
                <c:ptCount val="16"/>
                <c:pt idx="0">
                  <c:v>50</c:v>
                </c:pt>
                <c:pt idx="1">
                  <c:v>25</c:v>
                </c:pt>
                <c:pt idx="2">
                  <c:v>12</c:v>
                </c:pt>
                <c:pt idx="3">
                  <c:v>7</c:v>
                </c:pt>
                <c:pt idx="4">
                  <c:v>6</c:v>
                </c:pt>
                <c:pt idx="5">
                  <c:v>6</c:v>
                </c:pt>
                <c:pt idx="6">
                  <c:v>6</c:v>
                </c:pt>
                <c:pt idx="7">
                  <c:v>3</c:v>
                </c:pt>
                <c:pt idx="8">
                  <c:v>3</c:v>
                </c:pt>
                <c:pt idx="9">
                  <c:v>2</c:v>
                </c:pt>
                <c:pt idx="10">
                  <c:v>2</c:v>
                </c:pt>
                <c:pt idx="11">
                  <c:v>1</c:v>
                </c:pt>
                <c:pt idx="12">
                  <c:v>1</c:v>
                </c:pt>
                <c:pt idx="13">
                  <c:v>1</c:v>
                </c:pt>
                <c:pt idx="14">
                  <c:v>1</c:v>
                </c:pt>
                <c:pt idx="15">
                  <c:v>1</c:v>
                </c:pt>
              </c:numCache>
            </c:numRef>
          </c:val>
        </c:ser>
        <c:dLbls>
          <c:showLegendKey val="0"/>
          <c:showVal val="0"/>
          <c:showCatName val="0"/>
          <c:showSerName val="0"/>
          <c:showPercent val="0"/>
          <c:showBubbleSize val="0"/>
        </c:dLbls>
        <c:gapWidth val="150"/>
        <c:axId val="832225240"/>
        <c:axId val="832225632"/>
      </c:barChart>
      <c:catAx>
        <c:axId val="832225240"/>
        <c:scaling>
          <c:orientation val="minMax"/>
        </c:scaling>
        <c:delete val="0"/>
        <c:axPos val="b"/>
        <c:numFmt formatCode="General" sourceLinked="0"/>
        <c:majorTickMark val="none"/>
        <c:minorTickMark val="none"/>
        <c:tickLblPos val="nextTo"/>
        <c:txPr>
          <a:bodyPr/>
          <a:lstStyle/>
          <a:p>
            <a:pPr>
              <a:defRPr sz="1400" b="1"/>
            </a:pPr>
            <a:endParaRPr lang="en-US"/>
          </a:p>
        </c:txPr>
        <c:crossAx val="832225632"/>
        <c:crosses val="autoZero"/>
        <c:auto val="1"/>
        <c:lblAlgn val="ctr"/>
        <c:lblOffset val="100"/>
        <c:noMultiLvlLbl val="0"/>
      </c:catAx>
      <c:valAx>
        <c:axId val="832225632"/>
        <c:scaling>
          <c:orientation val="minMax"/>
        </c:scaling>
        <c:delete val="0"/>
        <c:axPos val="l"/>
        <c:majorGridlines/>
        <c:numFmt formatCode="General" sourceLinked="1"/>
        <c:majorTickMark val="none"/>
        <c:minorTickMark val="none"/>
        <c:tickLblPos val="nextTo"/>
        <c:crossAx val="832225240"/>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solidFill>
                  <a:srgbClr val="0000FF"/>
                </a:solidFill>
              </a:rPr>
              <a:t>Canadian Sites-Upcoming</a:t>
            </a:r>
          </a:p>
        </c:rich>
      </c:tx>
      <c:layout/>
      <c:overlay val="1"/>
    </c:title>
    <c:autoTitleDeleted val="0"/>
    <c:plotArea>
      <c:layout>
        <c:manualLayout>
          <c:layoutTarget val="inner"/>
          <c:xMode val="edge"/>
          <c:yMode val="edge"/>
          <c:x val="5.7905074365704287E-2"/>
          <c:y val="0.13010425780110821"/>
          <c:w val="0.9115393700787402"/>
          <c:h val="0.75391586468358118"/>
        </c:manualLayout>
      </c:layout>
      <c:barChart>
        <c:barDir val="col"/>
        <c:grouping val="clustered"/>
        <c:varyColors val="0"/>
        <c:ser>
          <c:idx val="0"/>
          <c:order val="0"/>
          <c:spPr>
            <a:solidFill>
              <a:schemeClr val="accent2"/>
            </a:solidFill>
          </c:spPr>
          <c:invertIfNegative val="0"/>
          <c:cat>
            <c:strRef>
              <c:f>Sheet1!$C$4:$C$7</c:f>
              <c:strCache>
                <c:ptCount val="4"/>
                <c:pt idx="0">
                  <c:v>Ontario </c:v>
                </c:pt>
                <c:pt idx="1">
                  <c:v>Quebec</c:v>
                </c:pt>
                <c:pt idx="2">
                  <c:v>Alberta </c:v>
                </c:pt>
                <c:pt idx="3">
                  <c:v>Saskatchewan</c:v>
                </c:pt>
              </c:strCache>
            </c:strRef>
          </c:cat>
          <c:val>
            <c:numRef>
              <c:f>Sheet1!$D$4:$D$7</c:f>
              <c:numCache>
                <c:formatCode>General</c:formatCode>
                <c:ptCount val="4"/>
                <c:pt idx="0">
                  <c:v>5</c:v>
                </c:pt>
                <c:pt idx="1">
                  <c:v>4</c:v>
                </c:pt>
                <c:pt idx="2">
                  <c:v>2</c:v>
                </c:pt>
                <c:pt idx="3">
                  <c:v>1</c:v>
                </c:pt>
              </c:numCache>
            </c:numRef>
          </c:val>
        </c:ser>
        <c:dLbls>
          <c:showLegendKey val="0"/>
          <c:showVal val="0"/>
          <c:showCatName val="0"/>
          <c:showSerName val="0"/>
          <c:showPercent val="0"/>
          <c:showBubbleSize val="0"/>
        </c:dLbls>
        <c:gapWidth val="150"/>
        <c:axId val="832220536"/>
        <c:axId val="832241312"/>
      </c:barChart>
      <c:catAx>
        <c:axId val="832220536"/>
        <c:scaling>
          <c:orientation val="minMax"/>
        </c:scaling>
        <c:delete val="0"/>
        <c:axPos val="b"/>
        <c:numFmt formatCode="General" sourceLinked="0"/>
        <c:majorTickMark val="out"/>
        <c:minorTickMark val="none"/>
        <c:tickLblPos val="nextTo"/>
        <c:txPr>
          <a:bodyPr/>
          <a:lstStyle/>
          <a:p>
            <a:pPr>
              <a:defRPr sz="1100" b="1"/>
            </a:pPr>
            <a:endParaRPr lang="en-US"/>
          </a:p>
        </c:txPr>
        <c:crossAx val="832241312"/>
        <c:crosses val="autoZero"/>
        <c:auto val="1"/>
        <c:lblAlgn val="ctr"/>
        <c:lblOffset val="100"/>
        <c:noMultiLvlLbl val="0"/>
      </c:catAx>
      <c:valAx>
        <c:axId val="832241312"/>
        <c:scaling>
          <c:orientation val="minMax"/>
        </c:scaling>
        <c:delete val="0"/>
        <c:axPos val="l"/>
        <c:majorGridlines/>
        <c:numFmt formatCode="General" sourceLinked="1"/>
        <c:majorTickMark val="out"/>
        <c:minorTickMark val="none"/>
        <c:tickLblPos val="nextTo"/>
        <c:crossAx val="832220536"/>
        <c:crosses val="autoZero"/>
        <c:crossBetween val="between"/>
      </c:valAx>
    </c:plotArea>
    <c:plotVisOnly val="1"/>
    <c:dispBlanksAs val="gap"/>
    <c:showDLblsOverMax val="0"/>
  </c:chart>
  <c:spPr>
    <a:solidFill>
      <a:schemeClr val="bg1"/>
    </a:solidFill>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349779707"/>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595345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Alfonso, if this NIBBLE translated into Spanish? If so, please put a</a:t>
            </a:r>
            <a:r>
              <a:rPr lang="en-CA" baseline="0" dirty="0" smtClean="0"/>
              <a:t> snap shot of the Spanish version and web link</a:t>
            </a:r>
            <a:endParaRPr lang="en-CA" dirty="0" smtClean="0"/>
          </a:p>
        </p:txBody>
      </p:sp>
    </p:spTree>
    <p:extLst>
      <p:ext uri="{BB962C8B-B14F-4D97-AF65-F5344CB8AC3E}">
        <p14:creationId xmlns:p14="http://schemas.microsoft.com/office/powerpoint/2010/main" val="2106003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p:txBody>
      </p:sp>
    </p:spTree>
    <p:extLst>
      <p:ext uri="{BB962C8B-B14F-4D97-AF65-F5344CB8AC3E}">
        <p14:creationId xmlns:p14="http://schemas.microsoft.com/office/powerpoint/2010/main" val="1956624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356856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073640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Alfonso, I made some formatting changes and added the question from the next slide, which was the</a:t>
            </a:r>
            <a:r>
              <a:rPr lang="en-CA" baseline="0" dirty="0" smtClean="0"/>
              <a:t> same question. I added </a:t>
            </a:r>
            <a:r>
              <a:rPr lang="en-CA" dirty="0" smtClean="0"/>
              <a:t>some words to the answer. </a:t>
            </a:r>
            <a:endParaRPr lang="en-CA" dirty="0"/>
          </a:p>
        </p:txBody>
      </p:sp>
    </p:spTree>
    <p:extLst>
      <p:ext uri="{BB962C8B-B14F-4D97-AF65-F5344CB8AC3E}">
        <p14:creationId xmlns:p14="http://schemas.microsoft.com/office/powerpoint/2010/main" val="3539105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200" dirty="0" smtClean="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610757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4124537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0180" name="Slide Number Placeholder 3"/>
          <p:cNvSpPr>
            <a:spLocks noGrp="1"/>
          </p:cNvSpPr>
          <p:nvPr>
            <p:ph type="sldNum" sz="quarter" idx="5"/>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6E597C5F-BD77-46E1-A512-AE14EB525F3A}" type="slidenum">
              <a:rPr lang="en-US" altLang="en-US" sz="1200" smtClean="0"/>
              <a:pPr/>
              <a:t>47</a:t>
            </a:fld>
            <a:endParaRPr lang="en-US" altLang="en-US" sz="1200"/>
          </a:p>
        </p:txBody>
      </p:sp>
    </p:spTree>
    <p:extLst>
      <p:ext uri="{BB962C8B-B14F-4D97-AF65-F5344CB8AC3E}">
        <p14:creationId xmlns:p14="http://schemas.microsoft.com/office/powerpoint/2010/main" val="3192832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0180" name="Slide Number Placeholder 3"/>
          <p:cNvSpPr>
            <a:spLocks noGrp="1"/>
          </p:cNvSpPr>
          <p:nvPr>
            <p:ph type="sldNum" sz="quarter" idx="5"/>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6E597C5F-BD77-46E1-A512-AE14EB525F3A}" type="slidenum">
              <a:rPr lang="en-US" altLang="en-US" sz="1200" smtClean="0"/>
              <a:pPr/>
              <a:t>48</a:t>
            </a:fld>
            <a:endParaRPr lang="en-US" altLang="en-US" sz="1200"/>
          </a:p>
        </p:txBody>
      </p:sp>
    </p:spTree>
    <p:extLst>
      <p:ext uri="{BB962C8B-B14F-4D97-AF65-F5344CB8AC3E}">
        <p14:creationId xmlns:p14="http://schemas.microsoft.com/office/powerpoint/2010/main" val="906789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0180" name="Slide Number Placeholder 3"/>
          <p:cNvSpPr>
            <a:spLocks noGrp="1"/>
          </p:cNvSpPr>
          <p:nvPr>
            <p:ph type="sldNum" sz="quarter" idx="5"/>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6E597C5F-BD77-46E1-A512-AE14EB525F3A}" type="slidenum">
              <a:rPr lang="en-US" altLang="en-US" sz="1200" smtClean="0"/>
              <a:pPr/>
              <a:t>49</a:t>
            </a:fld>
            <a:endParaRPr lang="en-US" altLang="en-US" sz="1200"/>
          </a:p>
        </p:txBody>
      </p:sp>
    </p:spTree>
    <p:extLst>
      <p:ext uri="{BB962C8B-B14F-4D97-AF65-F5344CB8AC3E}">
        <p14:creationId xmlns:p14="http://schemas.microsoft.com/office/powerpoint/2010/main" val="2072021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.use this slide to explain learning objectives- recruit you to the trial and in the context, explain current science of protein </a:t>
            </a:r>
            <a:r>
              <a:rPr lang="en-US" baseline="0" dirty="0" err="1" smtClean="0"/>
              <a:t>adminstraiton</a:t>
            </a:r>
            <a:r>
              <a:rPr lang="en-US" baseline="0" dirty="0" smtClean="0"/>
              <a:t> and details of trial. </a:t>
            </a:r>
            <a:endParaRPr lang="en-CA" baseline="0" dirty="0" smtClean="0"/>
          </a:p>
          <a:p>
            <a:endParaRPr lang="en-CA" baseline="0" dirty="0" smtClean="0"/>
          </a:p>
          <a:p>
            <a:endParaRPr lang="en-CA" dirty="0"/>
          </a:p>
        </p:txBody>
      </p:sp>
    </p:spTree>
    <p:extLst>
      <p:ext uri="{BB962C8B-B14F-4D97-AF65-F5344CB8AC3E}">
        <p14:creationId xmlns:p14="http://schemas.microsoft.com/office/powerpoint/2010/main" val="282697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9570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6235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1512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Alfonso, I made some formatting changes and added the question from the next slide, which was the</a:t>
            </a:r>
            <a:r>
              <a:rPr lang="en-CA" baseline="0" dirty="0" smtClean="0"/>
              <a:t> same question. I added </a:t>
            </a:r>
            <a:r>
              <a:rPr lang="en-CA" dirty="0" smtClean="0"/>
              <a:t>some words to the answer. </a:t>
            </a:r>
            <a:endParaRPr lang="en-CA" dirty="0"/>
          </a:p>
        </p:txBody>
      </p:sp>
    </p:spTree>
    <p:extLst>
      <p:ext uri="{BB962C8B-B14F-4D97-AF65-F5344CB8AC3E}">
        <p14:creationId xmlns:p14="http://schemas.microsoft.com/office/powerpoint/2010/main" val="1457518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4725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9325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4353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Daren I thought this could follow the overall</a:t>
            </a:r>
            <a:r>
              <a:rPr lang="en-US" baseline="0" dirty="0" smtClean="0"/>
              <a:t> site status to indicate what sites potential might be coming on board.  With these sites hoping to see increase in enrollment</a:t>
            </a:r>
            <a:r>
              <a:rPr lang="en-US" baseline="0" dirty="0" smtClean="0"/>
              <a:t>???</a:t>
            </a:r>
          </a:p>
          <a:p>
            <a:r>
              <a:rPr lang="en-US" baseline="0" dirty="0" smtClean="0"/>
              <a:t>DKH: Ok, good idea. Can you put the total number of sites on the slide?</a:t>
            </a:r>
            <a:endParaRPr lang="en-CA"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5D66ADE-BA24-4CEA-A712-64B25D293A04}" type="slidenum">
              <a:rPr lang="en-CA" smtClean="0">
                <a:solidFill>
                  <a:prstClr val="black"/>
                </a:solidFill>
                <a:latin typeface="Calibri"/>
              </a:rPr>
              <a:pPr/>
              <a:t>64</a:t>
            </a:fld>
            <a:endParaRPr lang="en-CA">
              <a:solidFill>
                <a:prstClr val="black"/>
              </a:solidFill>
              <a:latin typeface="Calibri"/>
            </a:endParaRPr>
          </a:p>
        </p:txBody>
      </p:sp>
    </p:spTree>
    <p:extLst>
      <p:ext uri="{BB962C8B-B14F-4D97-AF65-F5344CB8AC3E}">
        <p14:creationId xmlns:p14="http://schemas.microsoft.com/office/powerpoint/2010/main" val="2920560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endParaRPr lang="en-CA" dirty="0"/>
          </a:p>
        </p:txBody>
      </p:sp>
    </p:spTree>
    <p:extLst>
      <p:ext uri="{BB962C8B-B14F-4D97-AF65-F5344CB8AC3E}">
        <p14:creationId xmlns:p14="http://schemas.microsoft.com/office/powerpoint/2010/main" val="758876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p:txBody>
      </p:sp>
    </p:spTree>
    <p:extLst>
      <p:ext uri="{BB962C8B-B14F-4D97-AF65-F5344CB8AC3E}">
        <p14:creationId xmlns:p14="http://schemas.microsoft.com/office/powerpoint/2010/main" val="1614132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943878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467127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a:spLocks noGrp="1" noRot="1" noChangeAspect="1"/>
          </p:cNvSpPr>
          <p:nvPr>
            <p:ph type="sldImg"/>
          </p:nvPr>
        </p:nvSpPr>
        <p:spPr>
          <a:prstGeom prst="rect">
            <a:avLst/>
          </a:prstGeom>
        </p:spPr>
        <p:txBody>
          <a:bodyPr/>
          <a:lstStyle/>
          <a:p>
            <a:pPr lvl="0"/>
            <a:endParaRPr/>
          </a:p>
        </p:txBody>
      </p:sp>
      <p:sp>
        <p:nvSpPr>
          <p:cNvPr id="685" name="Shape 685"/>
          <p:cNvSpPr>
            <a:spLocks noGrp="1"/>
          </p:cNvSpPr>
          <p:nvPr>
            <p:ph type="body" sz="quarter" idx="1"/>
          </p:nvPr>
        </p:nvSpPr>
        <p:spPr>
          <a:prstGeom prst="rect">
            <a:avLst/>
          </a:prstGeom>
        </p:spPr>
        <p:txBody>
          <a:bodyPr/>
          <a:lstStyle>
            <a:lvl1pPr>
              <a:lnSpc>
                <a:spcPct val="117999"/>
              </a:lnSpc>
            </a:lvl1pPr>
          </a:lstStyle>
          <a:p>
            <a:pPr lvl="0">
              <a:defRPr sz="1800"/>
            </a:pPr>
            <a:endParaRPr sz="2200" dirty="0"/>
          </a:p>
        </p:txBody>
      </p:sp>
    </p:spTree>
    <p:extLst>
      <p:ext uri="{BB962C8B-B14F-4D97-AF65-F5344CB8AC3E}">
        <p14:creationId xmlns:p14="http://schemas.microsoft.com/office/powerpoint/2010/main" val="778827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a:r>
            <a:endParaRPr lang="en-CA" baseline="0" dirty="0" smtClean="0"/>
          </a:p>
          <a:p>
            <a:endParaRPr lang="en-CA" baseline="0" dirty="0" smtClean="0"/>
          </a:p>
          <a:p>
            <a:endParaRPr lang="en-CA" dirty="0"/>
          </a:p>
        </p:txBody>
      </p:sp>
    </p:spTree>
    <p:extLst>
      <p:ext uri="{BB962C8B-B14F-4D97-AF65-F5344CB8AC3E}">
        <p14:creationId xmlns:p14="http://schemas.microsoft.com/office/powerpoint/2010/main" val="2412948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170491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smtClean="0"/>
          </a:p>
        </p:txBody>
      </p:sp>
      <p:sp>
        <p:nvSpPr>
          <p:cNvPr id="41988" name="Slide Number Placeholder 3"/>
          <p:cNvSpPr>
            <a:spLocks noGrp="1"/>
          </p:cNvSpPr>
          <p:nvPr>
            <p:ph type="sldNum" sz="quarter" idx="5"/>
          </p:nvPr>
        </p:nvSpPr>
        <p:spPr>
          <a:xfrm>
            <a:off x="4014101" y="8902344"/>
            <a:ext cx="3070860" cy="46863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4CA84718-2CCA-4CCF-96BC-2CB60497999B}" type="slidenum">
              <a:rPr lang="en-CA" altLang="en-US" sz="1200" smtClean="0">
                <a:solidFill>
                  <a:srgbClr val="000000"/>
                </a:solidFill>
                <a:ea typeface="MS PGothic" panose="020B0600070205080204" pitchFamily="34" charset="-128"/>
                <a:sym typeface="Gill Sans Light"/>
              </a:rPr>
              <a:pPr/>
              <a:t>25</a:t>
            </a:fld>
            <a:endParaRPr lang="en-CA" altLang="en-US" sz="1200" dirty="0" smtClean="0">
              <a:solidFill>
                <a:srgbClr val="000000"/>
              </a:solidFill>
              <a:ea typeface="MS PGothic" panose="020B0600070205080204" pitchFamily="34" charset="-128"/>
              <a:sym typeface="Gill Sans Light"/>
            </a:endParaRPr>
          </a:p>
        </p:txBody>
      </p:sp>
    </p:spTree>
    <p:extLst>
      <p:ext uri="{BB962C8B-B14F-4D97-AF65-F5344CB8AC3E}">
        <p14:creationId xmlns:p14="http://schemas.microsoft.com/office/powerpoint/2010/main" val="4259882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1076" name="Slide Number Placeholder 3"/>
          <p:cNvSpPr>
            <a:spLocks noGrp="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146140A3-057F-45EA-A446-41FA3C0FA913}" type="slidenum">
              <a:rPr lang="en-US" altLang="en-US" sz="1200" smtClean="0">
                <a:solidFill>
                  <a:srgbClr val="1F497D"/>
                </a:solidFill>
              </a:rPr>
              <a:pPr/>
              <a:t>29</a:t>
            </a:fld>
            <a:endParaRPr lang="en-US" altLang="en-US" sz="1200" smtClean="0">
              <a:solidFill>
                <a:srgbClr val="1F497D"/>
              </a:solidFill>
            </a:endParaRPr>
          </a:p>
        </p:txBody>
      </p:sp>
    </p:spTree>
    <p:extLst>
      <p:ext uri="{BB962C8B-B14F-4D97-AF65-F5344CB8AC3E}">
        <p14:creationId xmlns:p14="http://schemas.microsoft.com/office/powerpoint/2010/main" val="2363869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355600" y="2044700"/>
            <a:ext cx="12293600" cy="3238500"/>
          </a:xfrm>
          <a:prstGeom prst="rect">
            <a:avLst/>
          </a:prstGeom>
        </p:spPr>
        <p:txBody>
          <a:bodyPr anchor="b"/>
          <a:lstStyle/>
          <a:p>
            <a:pPr lvl="0">
              <a:defRPr sz="1800" cap="none">
                <a:solidFill>
                  <a:srgbClr val="000000"/>
                </a:solidFill>
              </a:defRPr>
            </a:pPr>
            <a:r>
              <a:rPr sz="7200" cap="all">
                <a:solidFill>
                  <a:srgbClr val="535353"/>
                </a:solidFill>
              </a:rPr>
              <a:t>Title Text</a:t>
            </a:r>
          </a:p>
        </p:txBody>
      </p:sp>
      <p:sp>
        <p:nvSpPr>
          <p:cNvPr id="6" name="Shape 6"/>
          <p:cNvSpPr>
            <a:spLocks noGrp="1"/>
          </p:cNvSpPr>
          <p:nvPr>
            <p:ph type="body" idx="1"/>
          </p:nvPr>
        </p:nvSpPr>
        <p:spPr>
          <a:xfrm>
            <a:off x="355600" y="5270500"/>
            <a:ext cx="12293600" cy="1295400"/>
          </a:xfrm>
          <a:prstGeom prst="rect">
            <a:avLst/>
          </a:prstGeom>
        </p:spPr>
        <p:txBody>
          <a:bodyPr anchor="t"/>
          <a:lstStyle>
            <a:lvl1pPr marL="0" indent="0" algn="ctr">
              <a:lnSpc>
                <a:spcPct val="100000"/>
              </a:lnSpc>
              <a:spcBef>
                <a:spcPts val="0"/>
              </a:spcBef>
              <a:buSzTx/>
              <a:buNone/>
              <a:defRPr sz="3800"/>
            </a:lvl1pPr>
            <a:lvl2pPr marL="0" indent="228600" algn="ctr">
              <a:lnSpc>
                <a:spcPct val="100000"/>
              </a:lnSpc>
              <a:spcBef>
                <a:spcPts val="0"/>
              </a:spcBef>
              <a:buSzTx/>
              <a:buNone/>
              <a:defRPr sz="3800"/>
            </a:lvl2pPr>
            <a:lvl3pPr marL="0" indent="457200" algn="ctr">
              <a:lnSpc>
                <a:spcPct val="100000"/>
              </a:lnSpc>
              <a:spcBef>
                <a:spcPts val="0"/>
              </a:spcBef>
              <a:buSzTx/>
              <a:buNone/>
              <a:defRPr sz="3800"/>
            </a:lvl3pPr>
            <a:lvl4pPr marL="0" indent="685800" algn="ctr">
              <a:lnSpc>
                <a:spcPct val="100000"/>
              </a:lnSpc>
              <a:spcBef>
                <a:spcPts val="0"/>
              </a:spcBef>
              <a:buSzTx/>
              <a:buNone/>
              <a:defRPr sz="3800"/>
            </a:lvl4pPr>
            <a:lvl5pPr marL="0" indent="914400" algn="ctr">
              <a:lnSpc>
                <a:spcPct val="100000"/>
              </a:lnSpc>
              <a:spcBef>
                <a:spcPts val="0"/>
              </a:spcBef>
              <a:buSzTx/>
              <a:buNone/>
              <a:defRPr sz="3800"/>
            </a:lvl5pPr>
          </a:lstStyle>
          <a:p>
            <a:pPr lvl="0">
              <a:defRPr sz="1800">
                <a:solidFill>
                  <a:srgbClr val="000000"/>
                </a:solidFill>
              </a:defRPr>
            </a:pPr>
            <a:r>
              <a:rPr sz="3800">
                <a:solidFill>
                  <a:srgbClr val="535353"/>
                </a:solidFill>
              </a:rPr>
              <a:t>Body Level One</a:t>
            </a:r>
          </a:p>
          <a:p>
            <a:pPr lvl="1">
              <a:defRPr sz="1800">
                <a:solidFill>
                  <a:srgbClr val="000000"/>
                </a:solidFill>
              </a:defRPr>
            </a:pPr>
            <a:r>
              <a:rPr sz="3800">
                <a:solidFill>
                  <a:srgbClr val="535353"/>
                </a:solidFill>
              </a:rPr>
              <a:t>Body Level Two</a:t>
            </a:r>
          </a:p>
          <a:p>
            <a:pPr lvl="2">
              <a:defRPr sz="1800">
                <a:solidFill>
                  <a:srgbClr val="000000"/>
                </a:solidFill>
              </a:defRPr>
            </a:pPr>
            <a:r>
              <a:rPr sz="3800">
                <a:solidFill>
                  <a:srgbClr val="535353"/>
                </a:solidFill>
              </a:rPr>
              <a:t>Body Level Three</a:t>
            </a:r>
          </a:p>
          <a:p>
            <a:pPr lvl="3">
              <a:defRPr sz="1800">
                <a:solidFill>
                  <a:srgbClr val="000000"/>
                </a:solidFill>
              </a:defRPr>
            </a:pPr>
            <a:r>
              <a:rPr sz="3800">
                <a:solidFill>
                  <a:srgbClr val="535353"/>
                </a:solidFill>
              </a:rPr>
              <a:t>Body Level Four</a:t>
            </a:r>
          </a:p>
          <a:p>
            <a:pPr lvl="4">
              <a:defRPr sz="1800">
                <a:solidFill>
                  <a:srgbClr val="000000"/>
                </a:solidFill>
              </a:defRPr>
            </a:pPr>
            <a:r>
              <a:rPr sz="3800">
                <a:solidFill>
                  <a:srgbClr val="535353"/>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50240" y="9040144"/>
            <a:ext cx="3034453" cy="519289"/>
          </a:xfrm>
          <a:prstGeom prst="rect">
            <a:avLst/>
          </a:prstGeom>
        </p:spPr>
        <p:txBody>
          <a:bodyPr/>
          <a:lstStyle>
            <a:lvl1pPr algn="ctr" eaLnBrk="0" hangingPunct="0">
              <a:defRPr/>
            </a:lvl1pPr>
          </a:lstStyle>
          <a:p>
            <a:pPr>
              <a:defRPr/>
            </a:pPr>
            <a:fld id="{9109C828-C35B-4DCC-BABC-FD7F239932E1}" type="datetime1">
              <a:rPr lang="en-US"/>
              <a:pPr>
                <a:defRPr/>
              </a:pPr>
              <a:t>10/15/2018</a:t>
            </a:fld>
            <a:endParaRPr lang="en-US"/>
          </a:p>
        </p:txBody>
      </p:sp>
      <p:sp>
        <p:nvSpPr>
          <p:cNvPr id="5" name="Footer Placeholder 4"/>
          <p:cNvSpPr>
            <a:spLocks noGrp="1"/>
          </p:cNvSpPr>
          <p:nvPr>
            <p:ph type="ftr" sz="quarter" idx="11"/>
          </p:nvPr>
        </p:nvSpPr>
        <p:spPr>
          <a:xfrm>
            <a:off x="4443307" y="9040144"/>
            <a:ext cx="4118187" cy="519289"/>
          </a:xfrm>
          <a:prstGeom prst="rect">
            <a:avLst/>
          </a:prstGeom>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a:xfrm>
            <a:off x="9320107" y="9040144"/>
            <a:ext cx="3034453" cy="519289"/>
          </a:xfrm>
          <a:prstGeom prst="rect">
            <a:avLst/>
          </a:prstGeom>
        </p:spPr>
        <p:txBody>
          <a:bodyPr/>
          <a:lstStyle>
            <a:lvl1pPr eaLnBrk="0" hangingPunct="0">
              <a:defRPr/>
            </a:lvl1pPr>
          </a:lstStyle>
          <a:p>
            <a:pPr>
              <a:defRPr/>
            </a:pPr>
            <a:fld id="{E6570010-5D5D-421C-9228-533A9BBF963E}" type="slidenum">
              <a:rPr lang="en-US"/>
              <a:pPr>
                <a:defRPr/>
              </a:pPr>
              <a:t>‹#›</a:t>
            </a:fld>
            <a:endParaRPr lang="en-US"/>
          </a:p>
        </p:txBody>
      </p:sp>
    </p:spTree>
    <p:extLst>
      <p:ext uri="{BB962C8B-B14F-4D97-AF65-F5344CB8AC3E}">
        <p14:creationId xmlns:p14="http://schemas.microsoft.com/office/powerpoint/2010/main" val="4245081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xfrm>
            <a:off x="975360" y="8886613"/>
            <a:ext cx="2709333" cy="65024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443307" y="8886613"/>
            <a:ext cx="4118187" cy="65024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9320107" y="8886613"/>
            <a:ext cx="2709333" cy="650240"/>
          </a:xfrm>
          <a:prstGeom prst="rect">
            <a:avLst/>
          </a:prstGeom>
          <a:ln/>
        </p:spPr>
        <p:txBody>
          <a:bodyPr/>
          <a:lstStyle>
            <a:lvl1pPr>
              <a:defRPr/>
            </a:lvl1pPr>
          </a:lstStyle>
          <a:p>
            <a:pPr>
              <a:defRPr/>
            </a:pPr>
            <a:fld id="{FDD8966E-BE6C-40B3-B0EF-957A69CF9A27}" type="slidenum">
              <a:rPr lang="en-US"/>
              <a:pPr>
                <a:defRPr/>
              </a:pPr>
              <a:t>‹#›</a:t>
            </a:fld>
            <a:endParaRPr lang="en-US"/>
          </a:p>
        </p:txBody>
      </p:sp>
    </p:spTree>
    <p:extLst>
      <p:ext uri="{BB962C8B-B14F-4D97-AF65-F5344CB8AC3E}">
        <p14:creationId xmlns:p14="http://schemas.microsoft.com/office/powerpoint/2010/main" val="2990932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xfrm>
            <a:off x="975360" y="8886613"/>
            <a:ext cx="2709333" cy="65024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443307" y="8886613"/>
            <a:ext cx="4118187" cy="65024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9320107" y="8886613"/>
            <a:ext cx="2709333" cy="650240"/>
          </a:xfrm>
          <a:prstGeom prst="rect">
            <a:avLst/>
          </a:prstGeom>
          <a:ln/>
        </p:spPr>
        <p:txBody>
          <a:bodyPr/>
          <a:lstStyle>
            <a:lvl1pPr>
              <a:defRPr/>
            </a:lvl1pPr>
          </a:lstStyle>
          <a:p>
            <a:fld id="{A893DF74-992F-4523-BDF5-E509F04EC510}" type="slidenum">
              <a:rPr lang="en-US" altLang="en-US"/>
              <a:pPr/>
              <a:t>‹#›</a:t>
            </a:fld>
            <a:endParaRPr lang="en-US" altLang="en-US"/>
          </a:p>
        </p:txBody>
      </p:sp>
    </p:spTree>
    <p:extLst>
      <p:ext uri="{BB962C8B-B14F-4D97-AF65-F5344CB8AC3E}">
        <p14:creationId xmlns:p14="http://schemas.microsoft.com/office/powerpoint/2010/main" val="801937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1"/>
            <a:ext cx="11054080" cy="2090703"/>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950720" y="5527040"/>
            <a:ext cx="9103360" cy="2492587"/>
          </a:xfrm>
        </p:spPr>
        <p:txBody>
          <a:bodyPr/>
          <a:lstStyle>
            <a:lvl1pPr marL="0" indent="0" algn="ctr">
              <a:buNone/>
              <a:defRPr>
                <a:effectLst/>
              </a:defRPr>
            </a:lvl1pPr>
            <a:lvl2pPr marL="487672" indent="0" algn="ctr">
              <a:buNone/>
              <a:defRPr/>
            </a:lvl2pPr>
            <a:lvl3pPr marL="975345" indent="0" algn="ctr">
              <a:buNone/>
              <a:defRPr/>
            </a:lvl3pPr>
            <a:lvl4pPr marL="1463017" indent="0" algn="ctr">
              <a:buNone/>
              <a:defRPr/>
            </a:lvl4pPr>
            <a:lvl5pPr marL="1950690" indent="0" algn="ctr">
              <a:buNone/>
              <a:defRPr/>
            </a:lvl5pPr>
            <a:lvl6pPr marL="2438362" indent="0" algn="ctr">
              <a:buNone/>
              <a:defRPr/>
            </a:lvl6pPr>
            <a:lvl7pPr marL="2926034" indent="0" algn="ctr">
              <a:buNone/>
              <a:defRPr/>
            </a:lvl7pPr>
            <a:lvl8pPr marL="3413707" indent="0" algn="ctr">
              <a:buNone/>
              <a:defRPr/>
            </a:lvl8pPr>
            <a:lvl9pPr marL="3901379" indent="0" algn="ctr">
              <a:buNone/>
              <a:defRPr/>
            </a:lvl9pPr>
          </a:lstStyle>
          <a:p>
            <a:r>
              <a:rPr lang="en-US" dirty="0" smtClean="0"/>
              <a:t>Click to edit Master subtitle style</a:t>
            </a:r>
            <a:endParaRPr lang="en-US" dirty="0"/>
          </a:p>
        </p:txBody>
      </p:sp>
      <p:sp>
        <p:nvSpPr>
          <p:cNvPr id="4" name="Slide Number Placeholder 5"/>
          <p:cNvSpPr>
            <a:spLocks noGrp="1"/>
          </p:cNvSpPr>
          <p:nvPr>
            <p:ph type="sldNum" sz="quarter" idx="4"/>
          </p:nvPr>
        </p:nvSpPr>
        <p:spPr>
          <a:xfrm>
            <a:off x="9753600" y="9067238"/>
            <a:ext cx="3034453" cy="520793"/>
          </a:xfrm>
          <a:prstGeom prst="rect">
            <a:avLst/>
          </a:prstGeom>
        </p:spPr>
        <p:txBody>
          <a:bodyPr vert="horz" lIns="91440" tIns="45720" rIns="91440" bIns="45720" rtlCol="0" anchor="ctr"/>
          <a:lstStyle>
            <a:lvl1pPr algn="r">
              <a:defRPr sz="1280">
                <a:solidFill>
                  <a:schemeClr val="tx1"/>
                </a:solidFill>
              </a:defRPr>
            </a:lvl1pPr>
          </a:lstStyle>
          <a:p>
            <a:fld id="{05CB6F6E-EFBB-4B19-903D-44C1429DCAC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370803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effectLst/>
        </p:spPr>
        <p:txBody>
          <a:bodyPr/>
          <a:lstStyle>
            <a:lvl1pPr>
              <a:defRPr>
                <a:effectLst/>
              </a:defRPr>
            </a:lvl1pPr>
            <a:lvl2pPr>
              <a:defRPr>
                <a:effectLst/>
              </a:defRPr>
            </a:lvl2pPr>
            <a:lvl3pPr>
              <a:defRPr>
                <a:effectLst/>
              </a:defRPr>
            </a:lvl3pPr>
            <a:lvl4pPr>
              <a:defRPr>
                <a:effectLst/>
              </a:defRPr>
            </a:lvl4pPr>
            <a:lvl5pPr>
              <a:defRPr>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9753600" y="9067238"/>
            <a:ext cx="3034453" cy="520793"/>
          </a:xfrm>
          <a:prstGeom prst="rect">
            <a:avLst/>
          </a:prstGeom>
        </p:spPr>
        <p:txBody>
          <a:bodyPr vert="horz" lIns="91440" tIns="45720" rIns="91440" bIns="45720" rtlCol="0" anchor="ctr"/>
          <a:lstStyle>
            <a:lvl1pPr algn="r">
              <a:defRPr sz="1280">
                <a:solidFill>
                  <a:schemeClr val="tx1"/>
                </a:solidFill>
              </a:defRPr>
            </a:lvl1pPr>
          </a:lstStyle>
          <a:p>
            <a:fld id="{05CB6F6E-EFBB-4B19-903D-44C1429DCAC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258734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3"/>
            <a:ext cx="11054080" cy="1937173"/>
          </a:xfrm>
        </p:spPr>
        <p:txBody>
          <a:bodyPr anchor="t"/>
          <a:lstStyle>
            <a:lvl1pPr algn="l">
              <a:defRPr sz="4267"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3992"/>
            <a:ext cx="11054080" cy="2133599"/>
          </a:xfrm>
        </p:spPr>
        <p:txBody>
          <a:bodyPr anchor="b"/>
          <a:lstStyle>
            <a:lvl1pPr marL="0" indent="0">
              <a:buNone/>
              <a:defRPr sz="2133"/>
            </a:lvl1pPr>
            <a:lvl2pPr marL="487672" indent="0">
              <a:buNone/>
              <a:defRPr sz="1920"/>
            </a:lvl2pPr>
            <a:lvl3pPr marL="975345" indent="0">
              <a:buNone/>
              <a:defRPr sz="1707"/>
            </a:lvl3pPr>
            <a:lvl4pPr marL="1463017" indent="0">
              <a:buNone/>
              <a:defRPr sz="1493"/>
            </a:lvl4pPr>
            <a:lvl5pPr marL="1950690" indent="0">
              <a:buNone/>
              <a:defRPr sz="1493"/>
            </a:lvl5pPr>
            <a:lvl6pPr marL="2438362" indent="0">
              <a:buNone/>
              <a:defRPr sz="1493"/>
            </a:lvl6pPr>
            <a:lvl7pPr marL="2926034" indent="0">
              <a:buNone/>
              <a:defRPr sz="1493"/>
            </a:lvl7pPr>
            <a:lvl8pPr marL="3413707" indent="0">
              <a:buNone/>
              <a:defRPr sz="1493"/>
            </a:lvl8pPr>
            <a:lvl9pPr marL="3901379" indent="0">
              <a:buNone/>
              <a:defRPr sz="1493"/>
            </a:lvl9pPr>
          </a:lstStyle>
          <a:p>
            <a:pPr lvl="0"/>
            <a:r>
              <a:rPr lang="en-US" smtClean="0"/>
              <a:t>Click to edit Master text styles</a:t>
            </a:r>
          </a:p>
        </p:txBody>
      </p:sp>
      <p:sp>
        <p:nvSpPr>
          <p:cNvPr id="4" name="Slide Number Placeholder 5"/>
          <p:cNvSpPr>
            <a:spLocks noGrp="1"/>
          </p:cNvSpPr>
          <p:nvPr>
            <p:ph type="sldNum" sz="quarter" idx="4"/>
          </p:nvPr>
        </p:nvSpPr>
        <p:spPr>
          <a:xfrm>
            <a:off x="9753600" y="9067238"/>
            <a:ext cx="3034453" cy="520793"/>
          </a:xfrm>
          <a:prstGeom prst="rect">
            <a:avLst/>
          </a:prstGeom>
        </p:spPr>
        <p:txBody>
          <a:bodyPr vert="horz" lIns="91440" tIns="45720" rIns="91440" bIns="45720" rtlCol="0" anchor="ctr"/>
          <a:lstStyle>
            <a:lvl1pPr algn="r">
              <a:defRPr sz="1280">
                <a:solidFill>
                  <a:schemeClr val="tx1"/>
                </a:solidFill>
              </a:defRPr>
            </a:lvl1pPr>
          </a:lstStyle>
          <a:p>
            <a:fld id="{05CB6F6E-EFBB-4B19-903D-44C1429DCAC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2108456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66987" y="2709333"/>
            <a:ext cx="5418667" cy="5852160"/>
          </a:xfrm>
        </p:spPr>
        <p:txBody>
          <a:bodyPr/>
          <a:lstStyle>
            <a:lvl1pPr>
              <a:defRPr sz="2987"/>
            </a:lvl1pPr>
            <a:lvl2pPr>
              <a:defRPr sz="2560"/>
            </a:lvl2pPr>
            <a:lvl3pPr>
              <a:defRPr sz="2133"/>
            </a:lvl3pPr>
            <a:lvl4pPr>
              <a:defRPr sz="1920"/>
            </a:lvl4pPr>
            <a:lvl5pPr>
              <a:defRPr sz="1920"/>
            </a:lvl5pPr>
            <a:lvl6pPr>
              <a:defRPr sz="1920"/>
            </a:lvl6pPr>
            <a:lvl7pPr>
              <a:defRPr sz="1920"/>
            </a:lvl7pPr>
            <a:lvl8pPr>
              <a:defRPr sz="1920"/>
            </a:lvl8pPr>
            <a:lvl9pPr>
              <a:defRPr sz="19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2709333"/>
            <a:ext cx="5418667" cy="5852160"/>
          </a:xfrm>
        </p:spPr>
        <p:txBody>
          <a:bodyPr/>
          <a:lstStyle>
            <a:lvl1pPr>
              <a:defRPr sz="2987"/>
            </a:lvl1pPr>
            <a:lvl2pPr>
              <a:defRPr sz="2560"/>
            </a:lvl2pPr>
            <a:lvl3pPr>
              <a:defRPr sz="2133"/>
            </a:lvl3pPr>
            <a:lvl4pPr>
              <a:defRPr sz="1920"/>
            </a:lvl4pPr>
            <a:lvl5pPr>
              <a:defRPr sz="1920"/>
            </a:lvl5pPr>
            <a:lvl6pPr>
              <a:defRPr sz="1920"/>
            </a:lvl6pPr>
            <a:lvl7pPr>
              <a:defRPr sz="1920"/>
            </a:lvl7pPr>
            <a:lvl8pPr>
              <a:defRPr sz="1920"/>
            </a:lvl8pPr>
            <a:lvl9pPr>
              <a:defRPr sz="19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4"/>
          </p:nvPr>
        </p:nvSpPr>
        <p:spPr>
          <a:xfrm>
            <a:off x="9753600" y="9067238"/>
            <a:ext cx="3034453" cy="520793"/>
          </a:xfrm>
          <a:prstGeom prst="rect">
            <a:avLst/>
          </a:prstGeom>
        </p:spPr>
        <p:txBody>
          <a:bodyPr vert="horz" lIns="91440" tIns="45720" rIns="91440" bIns="45720" rtlCol="0" anchor="ctr"/>
          <a:lstStyle>
            <a:lvl1pPr algn="r">
              <a:defRPr sz="1280">
                <a:solidFill>
                  <a:schemeClr val="tx1"/>
                </a:solidFill>
              </a:defRPr>
            </a:lvl1pPr>
          </a:lstStyle>
          <a:p>
            <a:fld id="{05CB6F6E-EFBB-4B19-903D-44C1429DCAC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23553582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7"/>
            <a:ext cx="1170432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5"/>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2560"/>
            </a:lvl1pPr>
            <a:lvl2pPr>
              <a:defRPr sz="2133"/>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3" y="2183272"/>
            <a:ext cx="5748302" cy="909885"/>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smtClean="0"/>
              <a:t>Click to edit Master text styles</a:t>
            </a:r>
          </a:p>
        </p:txBody>
      </p:sp>
      <p:sp>
        <p:nvSpPr>
          <p:cNvPr id="6" name="Content Placeholder 5"/>
          <p:cNvSpPr>
            <a:spLocks noGrp="1"/>
          </p:cNvSpPr>
          <p:nvPr>
            <p:ph sz="quarter" idx="4"/>
          </p:nvPr>
        </p:nvSpPr>
        <p:spPr>
          <a:xfrm>
            <a:off x="6606263" y="3093155"/>
            <a:ext cx="5748302" cy="5619610"/>
          </a:xfrm>
        </p:spPr>
        <p:txBody>
          <a:bodyPr/>
          <a:lstStyle>
            <a:lvl1pPr>
              <a:defRPr sz="2560"/>
            </a:lvl1pPr>
            <a:lvl2pPr>
              <a:defRPr sz="2133"/>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xfrm>
            <a:off x="9753600" y="9067238"/>
            <a:ext cx="3034453" cy="520793"/>
          </a:xfrm>
          <a:prstGeom prst="rect">
            <a:avLst/>
          </a:prstGeom>
        </p:spPr>
        <p:txBody>
          <a:bodyPr vert="horz" lIns="91440" tIns="45720" rIns="91440" bIns="45720" rtlCol="0" anchor="ctr"/>
          <a:lstStyle>
            <a:lvl1pPr algn="r">
              <a:defRPr sz="1280">
                <a:solidFill>
                  <a:schemeClr val="tx1"/>
                </a:solidFill>
              </a:defRPr>
            </a:lvl1pPr>
          </a:lstStyle>
          <a:p>
            <a:fld id="{05CB6F6E-EFBB-4B19-903D-44C1429DCAC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1884153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4"/>
          </p:nvPr>
        </p:nvSpPr>
        <p:spPr>
          <a:xfrm>
            <a:off x="9753600" y="9067238"/>
            <a:ext cx="3034453" cy="520793"/>
          </a:xfrm>
          <a:prstGeom prst="rect">
            <a:avLst/>
          </a:prstGeom>
        </p:spPr>
        <p:txBody>
          <a:bodyPr vert="horz" lIns="91440" tIns="45720" rIns="91440" bIns="45720" rtlCol="0" anchor="ctr"/>
          <a:lstStyle>
            <a:lvl1pPr algn="r">
              <a:defRPr sz="1280">
                <a:solidFill>
                  <a:schemeClr val="tx1"/>
                </a:solidFill>
              </a:defRPr>
            </a:lvl1pPr>
          </a:lstStyle>
          <a:p>
            <a:fld id="{05CB6F6E-EFBB-4B19-903D-44C1429DCAC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093031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270000" y="6908800"/>
            <a:ext cx="10464800" cy="1282700"/>
          </a:xfrm>
          <a:prstGeom prst="rect">
            <a:avLst/>
          </a:prstGeom>
        </p:spPr>
        <p:txBody>
          <a:bodyPr/>
          <a:lstStyle/>
          <a:p>
            <a:pPr lvl="0">
              <a:defRPr sz="1800" cap="none">
                <a:solidFill>
                  <a:srgbClr val="000000"/>
                </a:solidFill>
              </a:defRPr>
            </a:pPr>
            <a:r>
              <a:rPr sz="7200" cap="all">
                <a:solidFill>
                  <a:srgbClr val="535353"/>
                </a:solidFill>
              </a:rPr>
              <a:t>Title Text</a:t>
            </a:r>
          </a:p>
        </p:txBody>
      </p:sp>
      <p:sp>
        <p:nvSpPr>
          <p:cNvPr id="9" name="Shape 9"/>
          <p:cNvSpPr>
            <a:spLocks noGrp="1"/>
          </p:cNvSpPr>
          <p:nvPr>
            <p:ph type="body" idx="1"/>
          </p:nvPr>
        </p:nvSpPr>
        <p:spPr>
          <a:xfrm>
            <a:off x="1270000" y="8191500"/>
            <a:ext cx="10464800" cy="1130300"/>
          </a:xfrm>
          <a:prstGeom prst="rect">
            <a:avLst/>
          </a:prstGeom>
        </p:spPr>
        <p:txBody>
          <a:bodyPr anchor="t"/>
          <a:lstStyle>
            <a:lvl1pPr marL="0" indent="0" algn="ctr">
              <a:lnSpc>
                <a:spcPct val="100000"/>
              </a:lnSpc>
              <a:spcBef>
                <a:spcPts val="0"/>
              </a:spcBef>
              <a:buSzTx/>
              <a:buNone/>
              <a:defRPr sz="3800"/>
            </a:lvl1pPr>
            <a:lvl2pPr marL="0" indent="228600" algn="ctr">
              <a:lnSpc>
                <a:spcPct val="100000"/>
              </a:lnSpc>
              <a:spcBef>
                <a:spcPts val="0"/>
              </a:spcBef>
              <a:buSzTx/>
              <a:buNone/>
              <a:defRPr sz="3800"/>
            </a:lvl2pPr>
            <a:lvl3pPr marL="0" indent="457200" algn="ctr">
              <a:lnSpc>
                <a:spcPct val="100000"/>
              </a:lnSpc>
              <a:spcBef>
                <a:spcPts val="0"/>
              </a:spcBef>
              <a:buSzTx/>
              <a:buNone/>
              <a:defRPr sz="3800"/>
            </a:lvl3pPr>
            <a:lvl4pPr marL="0" indent="685800" algn="ctr">
              <a:lnSpc>
                <a:spcPct val="100000"/>
              </a:lnSpc>
              <a:spcBef>
                <a:spcPts val="0"/>
              </a:spcBef>
              <a:buSzTx/>
              <a:buNone/>
              <a:defRPr sz="3800"/>
            </a:lvl4pPr>
            <a:lvl5pPr marL="0" indent="914400" algn="ctr">
              <a:lnSpc>
                <a:spcPct val="100000"/>
              </a:lnSpc>
              <a:spcBef>
                <a:spcPts val="0"/>
              </a:spcBef>
              <a:buSzTx/>
              <a:buNone/>
              <a:defRPr sz="3800"/>
            </a:lvl5pPr>
          </a:lstStyle>
          <a:p>
            <a:pPr lvl="0">
              <a:defRPr sz="1800">
                <a:solidFill>
                  <a:srgbClr val="000000"/>
                </a:solidFill>
              </a:defRPr>
            </a:pPr>
            <a:r>
              <a:rPr sz="3800">
                <a:solidFill>
                  <a:srgbClr val="535353"/>
                </a:solidFill>
              </a:rPr>
              <a:t>Body Level One</a:t>
            </a:r>
          </a:p>
          <a:p>
            <a:pPr lvl="1">
              <a:defRPr sz="1800">
                <a:solidFill>
                  <a:srgbClr val="000000"/>
                </a:solidFill>
              </a:defRPr>
            </a:pPr>
            <a:r>
              <a:rPr sz="3800">
                <a:solidFill>
                  <a:srgbClr val="535353"/>
                </a:solidFill>
              </a:rPr>
              <a:t>Body Level Two</a:t>
            </a:r>
          </a:p>
          <a:p>
            <a:pPr lvl="2">
              <a:defRPr sz="1800">
                <a:solidFill>
                  <a:srgbClr val="000000"/>
                </a:solidFill>
              </a:defRPr>
            </a:pPr>
            <a:r>
              <a:rPr sz="3800">
                <a:solidFill>
                  <a:srgbClr val="535353"/>
                </a:solidFill>
              </a:rPr>
              <a:t>Body Level Three</a:t>
            </a:r>
          </a:p>
          <a:p>
            <a:pPr lvl="3">
              <a:defRPr sz="1800">
                <a:solidFill>
                  <a:srgbClr val="000000"/>
                </a:solidFill>
              </a:defRPr>
            </a:pPr>
            <a:r>
              <a:rPr sz="3800">
                <a:solidFill>
                  <a:srgbClr val="535353"/>
                </a:solidFill>
              </a:rPr>
              <a:t>Body Level Four</a:t>
            </a:r>
          </a:p>
          <a:p>
            <a:pPr lvl="4">
              <a:defRPr sz="1800">
                <a:solidFill>
                  <a:srgbClr val="000000"/>
                </a:solidFill>
              </a:defRPr>
            </a:pPr>
            <a:r>
              <a:rPr sz="3800">
                <a:solidFill>
                  <a:srgbClr val="535353"/>
                </a:solidFill>
              </a:rPr>
              <a:t>Body Level Five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753600" y="9067238"/>
            <a:ext cx="3034453" cy="520793"/>
          </a:xfrm>
          <a:prstGeom prst="rect">
            <a:avLst/>
          </a:prstGeom>
        </p:spPr>
        <p:txBody>
          <a:bodyPr vert="horz" lIns="91440" tIns="45720" rIns="91440" bIns="45720" rtlCol="0" anchor="ctr"/>
          <a:lstStyle>
            <a:lvl1pPr algn="r">
              <a:defRPr sz="1280">
                <a:solidFill>
                  <a:schemeClr val="tx1"/>
                </a:solidFill>
              </a:defRPr>
            </a:lvl1pPr>
          </a:lstStyle>
          <a:p>
            <a:fld id="{05CB6F6E-EFBB-4B19-903D-44C1429DCAC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3463514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5" y="388337"/>
            <a:ext cx="4278490" cy="1652694"/>
          </a:xfrm>
        </p:spPr>
        <p:txBody>
          <a:bodyPr anchor="b"/>
          <a:lstStyle>
            <a:lvl1pPr algn="l">
              <a:defRPr sz="2133" b="1"/>
            </a:lvl1pPr>
          </a:lstStyle>
          <a:p>
            <a:r>
              <a:rPr lang="en-US" smtClean="0"/>
              <a:t>Click to edit Master title style</a:t>
            </a:r>
            <a:endParaRPr lang="en-US"/>
          </a:p>
        </p:txBody>
      </p:sp>
      <p:sp>
        <p:nvSpPr>
          <p:cNvPr id="3" name="Content Placeholder 2"/>
          <p:cNvSpPr>
            <a:spLocks noGrp="1"/>
          </p:cNvSpPr>
          <p:nvPr>
            <p:ph idx="1"/>
          </p:nvPr>
        </p:nvSpPr>
        <p:spPr>
          <a:xfrm>
            <a:off x="5084516" y="388341"/>
            <a:ext cx="7270044" cy="832442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5" y="2041036"/>
            <a:ext cx="4278490" cy="6671734"/>
          </a:xfrm>
        </p:spPr>
        <p:txBody>
          <a:bodyPr/>
          <a:lstStyle>
            <a:lvl1pPr marL="0" indent="0">
              <a:buNone/>
              <a:defRPr sz="1493"/>
            </a:lvl1pPr>
            <a:lvl2pPr marL="487672" indent="0">
              <a:buNone/>
              <a:defRPr sz="1280"/>
            </a:lvl2pPr>
            <a:lvl3pPr marL="975345" indent="0">
              <a:buNone/>
              <a:defRPr sz="1067"/>
            </a:lvl3pPr>
            <a:lvl4pPr marL="1463017" indent="0">
              <a:buNone/>
              <a:defRPr sz="960"/>
            </a:lvl4pPr>
            <a:lvl5pPr marL="1950690" indent="0">
              <a:buNone/>
              <a:defRPr sz="960"/>
            </a:lvl5pPr>
            <a:lvl6pPr marL="2438362" indent="0">
              <a:buNone/>
              <a:defRPr sz="960"/>
            </a:lvl6pPr>
            <a:lvl7pPr marL="2926034" indent="0">
              <a:buNone/>
              <a:defRPr sz="960"/>
            </a:lvl7pPr>
            <a:lvl8pPr marL="3413707" indent="0">
              <a:buNone/>
              <a:defRPr sz="960"/>
            </a:lvl8pPr>
            <a:lvl9pPr marL="3901379" indent="0">
              <a:buNone/>
              <a:defRPr sz="960"/>
            </a:lvl9pPr>
          </a:lstStyle>
          <a:p>
            <a:pPr lvl="0"/>
            <a:r>
              <a:rPr lang="en-US" smtClean="0"/>
              <a:t>Click to edit Master text styles</a:t>
            </a:r>
          </a:p>
        </p:txBody>
      </p:sp>
      <p:sp>
        <p:nvSpPr>
          <p:cNvPr id="5" name="Slide Number Placeholder 5"/>
          <p:cNvSpPr>
            <a:spLocks noGrp="1"/>
          </p:cNvSpPr>
          <p:nvPr>
            <p:ph type="sldNum" sz="quarter" idx="4"/>
          </p:nvPr>
        </p:nvSpPr>
        <p:spPr>
          <a:xfrm>
            <a:off x="9753600" y="9067238"/>
            <a:ext cx="3034453" cy="520793"/>
          </a:xfrm>
          <a:prstGeom prst="rect">
            <a:avLst/>
          </a:prstGeom>
        </p:spPr>
        <p:txBody>
          <a:bodyPr vert="horz" lIns="91440" tIns="45720" rIns="91440" bIns="45720" rtlCol="0" anchor="ctr"/>
          <a:lstStyle>
            <a:lvl1pPr algn="r">
              <a:defRPr sz="1280">
                <a:solidFill>
                  <a:schemeClr val="tx1"/>
                </a:solidFill>
              </a:defRPr>
            </a:lvl1pPr>
          </a:lstStyle>
          <a:p>
            <a:fld id="{05CB6F6E-EFBB-4B19-903D-44C1429DCAC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58774412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2"/>
            <a:ext cx="7802880" cy="806028"/>
          </a:xfrm>
        </p:spPr>
        <p:txBody>
          <a:bodyPr anchor="b"/>
          <a:lstStyle>
            <a:lvl1pPr algn="l">
              <a:defRPr sz="2133"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3413"/>
            </a:lvl1pPr>
            <a:lvl2pPr marL="487672" indent="0">
              <a:buNone/>
              <a:defRPr sz="2987"/>
            </a:lvl2pPr>
            <a:lvl3pPr marL="975345" indent="0">
              <a:buNone/>
              <a:defRPr sz="2560"/>
            </a:lvl3pPr>
            <a:lvl4pPr marL="1463017" indent="0">
              <a:buNone/>
              <a:defRPr sz="2133"/>
            </a:lvl4pPr>
            <a:lvl5pPr marL="1950690" indent="0">
              <a:buNone/>
              <a:defRPr sz="2133"/>
            </a:lvl5pPr>
            <a:lvl6pPr marL="2438362" indent="0">
              <a:buNone/>
              <a:defRPr sz="2133"/>
            </a:lvl6pPr>
            <a:lvl7pPr marL="2926034" indent="0">
              <a:buNone/>
              <a:defRPr sz="2133"/>
            </a:lvl7pPr>
            <a:lvl8pPr marL="3413707" indent="0">
              <a:buNone/>
              <a:defRPr sz="2133"/>
            </a:lvl8pPr>
            <a:lvl9pPr marL="3901379" indent="0">
              <a:buNone/>
              <a:defRPr sz="2133"/>
            </a:lvl9pPr>
          </a:lstStyle>
          <a:p>
            <a:pPr lvl="0"/>
            <a:endParaRPr lang="en-US" noProof="0" dirty="0" smtClean="0"/>
          </a:p>
        </p:txBody>
      </p:sp>
      <p:sp>
        <p:nvSpPr>
          <p:cNvPr id="4" name="Text Placeholder 3"/>
          <p:cNvSpPr>
            <a:spLocks noGrp="1"/>
          </p:cNvSpPr>
          <p:nvPr>
            <p:ph type="body" sz="half" idx="2"/>
          </p:nvPr>
        </p:nvSpPr>
        <p:spPr>
          <a:xfrm>
            <a:off x="2549032" y="7633549"/>
            <a:ext cx="7802880" cy="1144694"/>
          </a:xfrm>
        </p:spPr>
        <p:txBody>
          <a:bodyPr/>
          <a:lstStyle>
            <a:lvl1pPr marL="0" indent="0">
              <a:buNone/>
              <a:defRPr sz="1493"/>
            </a:lvl1pPr>
            <a:lvl2pPr marL="487672" indent="0">
              <a:buNone/>
              <a:defRPr sz="1280"/>
            </a:lvl2pPr>
            <a:lvl3pPr marL="975345" indent="0">
              <a:buNone/>
              <a:defRPr sz="1067"/>
            </a:lvl3pPr>
            <a:lvl4pPr marL="1463017" indent="0">
              <a:buNone/>
              <a:defRPr sz="960"/>
            </a:lvl4pPr>
            <a:lvl5pPr marL="1950690" indent="0">
              <a:buNone/>
              <a:defRPr sz="960"/>
            </a:lvl5pPr>
            <a:lvl6pPr marL="2438362" indent="0">
              <a:buNone/>
              <a:defRPr sz="960"/>
            </a:lvl6pPr>
            <a:lvl7pPr marL="2926034" indent="0">
              <a:buNone/>
              <a:defRPr sz="960"/>
            </a:lvl7pPr>
            <a:lvl8pPr marL="3413707" indent="0">
              <a:buNone/>
              <a:defRPr sz="960"/>
            </a:lvl8pPr>
            <a:lvl9pPr marL="3901379" indent="0">
              <a:buNone/>
              <a:defRPr sz="960"/>
            </a:lvl9pPr>
          </a:lstStyle>
          <a:p>
            <a:pPr lvl="0"/>
            <a:r>
              <a:rPr lang="en-US" smtClean="0"/>
              <a:t>Click to edit Master text styles</a:t>
            </a:r>
          </a:p>
        </p:txBody>
      </p:sp>
      <p:sp>
        <p:nvSpPr>
          <p:cNvPr id="5" name="Slide Number Placeholder 5"/>
          <p:cNvSpPr>
            <a:spLocks noGrp="1"/>
          </p:cNvSpPr>
          <p:nvPr>
            <p:ph type="sldNum" sz="quarter" idx="4"/>
          </p:nvPr>
        </p:nvSpPr>
        <p:spPr>
          <a:xfrm>
            <a:off x="9753600" y="9067238"/>
            <a:ext cx="3034453" cy="520793"/>
          </a:xfrm>
          <a:prstGeom prst="rect">
            <a:avLst/>
          </a:prstGeom>
        </p:spPr>
        <p:txBody>
          <a:bodyPr vert="horz" lIns="91440" tIns="45720" rIns="91440" bIns="45720" rtlCol="0" anchor="ctr"/>
          <a:lstStyle>
            <a:lvl1pPr algn="r">
              <a:defRPr sz="1280">
                <a:solidFill>
                  <a:schemeClr val="tx1"/>
                </a:solidFill>
              </a:defRPr>
            </a:lvl1pPr>
          </a:lstStyle>
          <a:p>
            <a:fld id="{05CB6F6E-EFBB-4B19-903D-44C1429DCAC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46770719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4"/>
          </p:nvPr>
        </p:nvSpPr>
        <p:spPr>
          <a:xfrm>
            <a:off x="9753600" y="9067238"/>
            <a:ext cx="3034453" cy="520793"/>
          </a:xfrm>
          <a:prstGeom prst="rect">
            <a:avLst/>
          </a:prstGeom>
        </p:spPr>
        <p:txBody>
          <a:bodyPr vert="horz" lIns="91440" tIns="45720" rIns="91440" bIns="45720" rtlCol="0" anchor="ctr"/>
          <a:lstStyle>
            <a:lvl1pPr algn="r">
              <a:defRPr sz="1280">
                <a:solidFill>
                  <a:schemeClr val="tx1"/>
                </a:solidFill>
              </a:defRPr>
            </a:lvl1pPr>
          </a:lstStyle>
          <a:p>
            <a:fld id="{05CB6F6E-EFBB-4B19-903D-44C1429DCAC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1849098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8827" y="866987"/>
            <a:ext cx="2790613" cy="769450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66987" y="866987"/>
            <a:ext cx="8155093" cy="76945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4"/>
          </p:nvPr>
        </p:nvSpPr>
        <p:spPr>
          <a:xfrm>
            <a:off x="9753600" y="9067238"/>
            <a:ext cx="3034453" cy="520793"/>
          </a:xfrm>
          <a:prstGeom prst="rect">
            <a:avLst/>
          </a:prstGeom>
        </p:spPr>
        <p:txBody>
          <a:bodyPr vert="horz" lIns="91440" tIns="45720" rIns="91440" bIns="45720" rtlCol="0" anchor="ctr"/>
          <a:lstStyle>
            <a:lvl1pPr algn="r">
              <a:defRPr sz="1280">
                <a:solidFill>
                  <a:schemeClr val="tx1"/>
                </a:solidFill>
              </a:defRPr>
            </a:lvl1pPr>
          </a:lstStyle>
          <a:p>
            <a:fld id="{05CB6F6E-EFBB-4B19-903D-44C1429DCAC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1592430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Click to edit Master title style</a:t>
            </a:r>
            <a:endParaRPr lang="nl-NL" dirty="0"/>
          </a:p>
        </p:txBody>
      </p:sp>
      <p:sp>
        <p:nvSpPr>
          <p:cNvPr id="7" name="Tijdelijke aanduiding voor inhoud 2"/>
          <p:cNvSpPr>
            <a:spLocks noGrp="1"/>
          </p:cNvSpPr>
          <p:nvPr>
            <p:ph sz="half" idx="1"/>
          </p:nvPr>
        </p:nvSpPr>
        <p:spPr>
          <a:xfrm>
            <a:off x="650240" y="2967937"/>
            <a:ext cx="11704320" cy="5744830"/>
          </a:xfrm>
        </p:spPr>
        <p:txBody>
          <a:bodyPr>
            <a:normAutofit/>
          </a:bodyPr>
          <a:lstStyle>
            <a:lvl1pPr marL="365754" marR="0" indent="-365754" algn="l" defTabSz="487672" rtl="0" eaLnBrk="0" fontAlgn="base" latinLnBrk="0" hangingPunct="0">
              <a:lnSpc>
                <a:spcPct val="100000"/>
              </a:lnSpc>
              <a:spcBef>
                <a:spcPct val="20000"/>
              </a:spcBef>
              <a:spcAft>
                <a:spcPct val="0"/>
              </a:spcAft>
              <a:buClrTx/>
              <a:buSzTx/>
              <a:buFont typeface="Arial" charset="0"/>
              <a:buChar char="•"/>
              <a:tabLst/>
              <a:defRPr sz="2133" cap="none" baseline="0"/>
            </a:lvl1pPr>
            <a:lvl2pPr marL="670550" marR="0" indent="-304796" algn="l" defTabSz="487672" rtl="0" eaLnBrk="1" fontAlgn="auto" latinLnBrk="0" hangingPunct="1">
              <a:lnSpc>
                <a:spcPct val="100000"/>
              </a:lnSpc>
              <a:spcBef>
                <a:spcPct val="20000"/>
              </a:spcBef>
              <a:spcAft>
                <a:spcPts val="0"/>
              </a:spcAft>
              <a:buClrTx/>
              <a:buSzTx/>
              <a:buFont typeface="Arial"/>
              <a:buChar char="•"/>
              <a:tabLst/>
              <a:defRPr sz="1920"/>
            </a:lvl2pPr>
            <a:lvl3pPr marL="956720" marR="0" indent="-304796" algn="l" defTabSz="487672" rtl="0" eaLnBrk="1" fontAlgn="auto" latinLnBrk="0" hangingPunct="1">
              <a:lnSpc>
                <a:spcPct val="100000"/>
              </a:lnSpc>
              <a:spcBef>
                <a:spcPct val="20000"/>
              </a:spcBef>
              <a:spcAft>
                <a:spcPts val="0"/>
              </a:spcAft>
              <a:buClrTx/>
              <a:buSzTx/>
              <a:buFont typeface="Arial"/>
              <a:buChar char="•"/>
              <a:tabLst/>
              <a:defRPr sz="1707"/>
            </a:lvl3pPr>
            <a:lvl4pPr marL="1339407" marR="0" indent="-304796" algn="l" defTabSz="487672" rtl="0" eaLnBrk="1" fontAlgn="auto" latinLnBrk="0" hangingPunct="1">
              <a:lnSpc>
                <a:spcPct val="100000"/>
              </a:lnSpc>
              <a:spcBef>
                <a:spcPct val="20000"/>
              </a:spcBef>
              <a:spcAft>
                <a:spcPts val="0"/>
              </a:spcAft>
              <a:buClrTx/>
              <a:buSzTx/>
              <a:buFont typeface="Arial"/>
              <a:buChar char="•"/>
              <a:tabLst/>
              <a:defRPr sz="1493"/>
            </a:lvl4pPr>
            <a:lvl5pPr marL="1720400" marR="0" indent="-304796" algn="l" defTabSz="487672" rtl="0" eaLnBrk="1" fontAlgn="auto" latinLnBrk="0" hangingPunct="1">
              <a:lnSpc>
                <a:spcPct val="100000"/>
              </a:lnSpc>
              <a:spcBef>
                <a:spcPct val="20000"/>
              </a:spcBef>
              <a:spcAft>
                <a:spcPts val="0"/>
              </a:spcAft>
              <a:buClrTx/>
              <a:buSzTx/>
              <a:buFont typeface="Arial"/>
              <a:buChar char="•"/>
              <a:tabLst/>
              <a:defRPr sz="1493"/>
            </a:lvl5pPr>
            <a:lvl6pPr>
              <a:defRPr sz="1920"/>
            </a:lvl6pPr>
            <a:lvl7pPr>
              <a:defRPr sz="1920"/>
            </a:lvl7pPr>
            <a:lvl8pPr>
              <a:defRPr sz="1920"/>
            </a:lvl8pPr>
            <a:lvl9pPr>
              <a:defRPr sz="192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
        <p:nvSpPr>
          <p:cNvPr id="4" name="Tijdelijke aanduiding voor voettekst 4"/>
          <p:cNvSpPr>
            <a:spLocks noGrp="1"/>
          </p:cNvSpPr>
          <p:nvPr>
            <p:ph type="ftr" sz="quarter" idx="10"/>
          </p:nvPr>
        </p:nvSpPr>
        <p:spPr>
          <a:xfrm>
            <a:off x="650240" y="8710508"/>
            <a:ext cx="4118187" cy="519289"/>
          </a:xfrm>
          <a:prstGeom prst="rect">
            <a:avLst/>
          </a:prstGeom>
        </p:spPr>
        <p:txBody>
          <a:bodyPr/>
          <a:lstStyle>
            <a:lvl1pPr>
              <a:defRPr/>
            </a:lvl1pPr>
          </a:lstStyle>
          <a:p>
            <a:pPr algn="l" defTabSz="1300460" rtl="0" fontAlgn="base">
              <a:spcBef>
                <a:spcPct val="0"/>
              </a:spcBef>
              <a:spcAft>
                <a:spcPct val="0"/>
              </a:spcAft>
              <a:defRPr/>
            </a:pPr>
            <a:r>
              <a:rPr lang="nl-NL" sz="2560" kern="1200" smtClean="0">
                <a:solidFill>
                  <a:srgbClr val="FFFFFF"/>
                </a:solidFill>
                <a:cs typeface="Arial" charset="0"/>
              </a:rPr>
              <a:t>Footnote</a:t>
            </a:r>
            <a:endParaRPr lang="nl-NL" sz="2560" kern="1200">
              <a:solidFill>
                <a:srgbClr val="FFFFFF"/>
              </a:solidFill>
              <a:cs typeface="Arial" charset="0"/>
            </a:endParaRPr>
          </a:p>
        </p:txBody>
      </p:sp>
      <p:sp>
        <p:nvSpPr>
          <p:cNvPr id="5" name="Tijdelijke aanduiding voor dianummer 5"/>
          <p:cNvSpPr>
            <a:spLocks noGrp="1"/>
          </p:cNvSpPr>
          <p:nvPr>
            <p:ph type="sldNum" sz="quarter" idx="11"/>
          </p:nvPr>
        </p:nvSpPr>
        <p:spPr/>
        <p:txBody>
          <a:bodyPr/>
          <a:lstStyle>
            <a:lvl1pPr>
              <a:defRPr/>
            </a:lvl1pPr>
          </a:lstStyle>
          <a:p>
            <a:pPr>
              <a:defRPr/>
            </a:pPr>
            <a:fld id="{886E33C5-1CF7-4297-B88F-ED174115F572}" type="slidenum">
              <a:rPr lang="nl-NL">
                <a:solidFill>
                  <a:srgbClr val="FFFFFF"/>
                </a:solidFill>
              </a:rPr>
              <a:pPr>
                <a:defRPr/>
              </a:pPr>
              <a:t>‹#›</a:t>
            </a:fld>
            <a:endParaRPr lang="nl-NL">
              <a:solidFill>
                <a:srgbClr val="FFFFFF"/>
              </a:solidFill>
            </a:endParaRPr>
          </a:p>
        </p:txBody>
      </p:sp>
    </p:spTree>
    <p:extLst>
      <p:ext uri="{BB962C8B-B14F-4D97-AF65-F5344CB8AC3E}">
        <p14:creationId xmlns:p14="http://schemas.microsoft.com/office/powerpoint/2010/main" val="563455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cap="none">
                <a:solidFill>
                  <a:srgbClr val="000000"/>
                </a:solidFill>
              </a:defRPr>
            </a:pPr>
            <a:r>
              <a:rPr sz="5400" cap="all">
                <a:solidFill>
                  <a:srgbClr val="535353"/>
                </a:solidFill>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defRPr>
            </a:pPr>
            <a:r>
              <a:rPr sz="3450">
                <a:solidFill>
                  <a:srgbClr val="535353"/>
                </a:solidFill>
              </a:rPr>
              <a:t>Body Level One</a:t>
            </a:r>
          </a:p>
          <a:p>
            <a:pPr lvl="1">
              <a:defRPr sz="1800">
                <a:solidFill>
                  <a:srgbClr val="000000"/>
                </a:solidFill>
              </a:defRPr>
            </a:pPr>
            <a:r>
              <a:rPr sz="3450">
                <a:solidFill>
                  <a:srgbClr val="535353"/>
                </a:solidFill>
              </a:rPr>
              <a:t>Body Level Two</a:t>
            </a:r>
          </a:p>
          <a:p>
            <a:pPr lvl="2">
              <a:defRPr sz="1800">
                <a:solidFill>
                  <a:srgbClr val="000000"/>
                </a:solidFill>
              </a:defRPr>
            </a:pPr>
            <a:r>
              <a:rPr sz="3450">
                <a:solidFill>
                  <a:srgbClr val="535353"/>
                </a:solidFill>
              </a:rPr>
              <a:t>Body Level Three</a:t>
            </a:r>
          </a:p>
          <a:p>
            <a:pPr lvl="3">
              <a:defRPr sz="1800">
                <a:solidFill>
                  <a:srgbClr val="000000"/>
                </a:solidFill>
              </a:defRPr>
            </a:pPr>
            <a:r>
              <a:rPr sz="3450">
                <a:solidFill>
                  <a:srgbClr val="535353"/>
                </a:solidFill>
              </a:rPr>
              <a:t>Body Level Four</a:t>
            </a:r>
          </a:p>
          <a:p>
            <a:pPr lvl="4">
              <a:defRPr sz="1800">
                <a:solidFill>
                  <a:srgbClr val="000000"/>
                </a:solidFill>
              </a:defRPr>
            </a:pPr>
            <a:r>
              <a:rPr sz="3450">
                <a:solidFill>
                  <a:srgbClr val="535353"/>
                </a:solidFill>
              </a:rPr>
              <a:t>Body Level Five</a:t>
            </a:r>
          </a:p>
        </p:txBody>
      </p:sp>
    </p:spTree>
    <p:extLst>
      <p:ext uri="{BB962C8B-B14F-4D97-AF65-F5344CB8AC3E}">
        <p14:creationId xmlns:p14="http://schemas.microsoft.com/office/powerpoint/2010/main" val="283805695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xfrm>
            <a:off x="355600" y="2044700"/>
            <a:ext cx="12293600" cy="3238500"/>
          </a:xfrm>
          <a:prstGeom prst="rect">
            <a:avLst/>
          </a:prstGeom>
        </p:spPr>
        <p:txBody>
          <a:bodyPr anchor="b"/>
          <a:lstStyle/>
          <a:p>
            <a:pPr lvl="0">
              <a:defRPr sz="1800" cap="none">
                <a:solidFill>
                  <a:srgbClr val="000000"/>
                </a:solidFill>
              </a:defRPr>
            </a:pPr>
            <a:r>
              <a:rPr sz="7200" cap="all">
                <a:solidFill>
                  <a:srgbClr val="535353"/>
                </a:solidFill>
              </a:rPr>
              <a:t>Title Text</a:t>
            </a:r>
          </a:p>
        </p:txBody>
      </p:sp>
      <p:sp>
        <p:nvSpPr>
          <p:cNvPr id="7" name="Shape 7"/>
          <p:cNvSpPr>
            <a:spLocks noGrp="1"/>
          </p:cNvSpPr>
          <p:nvPr>
            <p:ph type="body" idx="1"/>
          </p:nvPr>
        </p:nvSpPr>
        <p:spPr>
          <a:xfrm>
            <a:off x="355600" y="5270500"/>
            <a:ext cx="12293600" cy="1295400"/>
          </a:xfrm>
          <a:prstGeom prst="rect">
            <a:avLst/>
          </a:prstGeom>
        </p:spPr>
        <p:txBody>
          <a:bodyPr anchor="t"/>
          <a:lstStyle>
            <a:lvl1pPr marL="0" indent="0" algn="ctr">
              <a:lnSpc>
                <a:spcPct val="100000"/>
              </a:lnSpc>
              <a:spcBef>
                <a:spcPts val="0"/>
              </a:spcBef>
              <a:buSzTx/>
              <a:buNone/>
              <a:defRPr sz="3800"/>
            </a:lvl1pPr>
            <a:lvl2pPr marL="0" indent="0" algn="ctr">
              <a:lnSpc>
                <a:spcPct val="100000"/>
              </a:lnSpc>
              <a:spcBef>
                <a:spcPts val="0"/>
              </a:spcBef>
              <a:buSzTx/>
              <a:buNone/>
              <a:defRPr sz="3800"/>
            </a:lvl2pPr>
            <a:lvl3pPr marL="0" indent="0" algn="ctr">
              <a:lnSpc>
                <a:spcPct val="100000"/>
              </a:lnSpc>
              <a:spcBef>
                <a:spcPts val="0"/>
              </a:spcBef>
              <a:buSzTx/>
              <a:buNone/>
              <a:defRPr sz="3800"/>
            </a:lvl3pPr>
            <a:lvl4pPr marL="0" indent="0" algn="ctr">
              <a:lnSpc>
                <a:spcPct val="100000"/>
              </a:lnSpc>
              <a:spcBef>
                <a:spcPts val="0"/>
              </a:spcBef>
              <a:buSzTx/>
              <a:buNone/>
              <a:defRPr sz="3800"/>
            </a:lvl4pPr>
            <a:lvl5pPr marL="0" indent="0" algn="ctr">
              <a:lnSpc>
                <a:spcPct val="100000"/>
              </a:lnSpc>
              <a:spcBef>
                <a:spcPts val="0"/>
              </a:spcBef>
              <a:buSzTx/>
              <a:buNone/>
              <a:defRPr sz="3800"/>
            </a:lvl5pPr>
          </a:lstStyle>
          <a:p>
            <a:pPr lvl="0">
              <a:defRPr sz="1800">
                <a:solidFill>
                  <a:srgbClr val="000000"/>
                </a:solidFill>
              </a:defRPr>
            </a:pPr>
            <a:r>
              <a:rPr sz="3800">
                <a:solidFill>
                  <a:srgbClr val="535353"/>
                </a:solidFill>
              </a:rPr>
              <a:t>Body Level One</a:t>
            </a:r>
          </a:p>
          <a:p>
            <a:pPr lvl="1">
              <a:defRPr sz="1800">
                <a:solidFill>
                  <a:srgbClr val="000000"/>
                </a:solidFill>
              </a:defRPr>
            </a:pPr>
            <a:r>
              <a:rPr sz="3800">
                <a:solidFill>
                  <a:srgbClr val="535353"/>
                </a:solidFill>
              </a:rPr>
              <a:t>Body Level Two</a:t>
            </a:r>
          </a:p>
          <a:p>
            <a:pPr lvl="2">
              <a:defRPr sz="1800">
                <a:solidFill>
                  <a:srgbClr val="000000"/>
                </a:solidFill>
              </a:defRPr>
            </a:pPr>
            <a:r>
              <a:rPr sz="3800">
                <a:solidFill>
                  <a:srgbClr val="535353"/>
                </a:solidFill>
              </a:rPr>
              <a:t>Body Level Three</a:t>
            </a:r>
          </a:p>
          <a:p>
            <a:pPr lvl="3">
              <a:defRPr sz="1800">
                <a:solidFill>
                  <a:srgbClr val="000000"/>
                </a:solidFill>
              </a:defRPr>
            </a:pPr>
            <a:r>
              <a:rPr sz="3800">
                <a:solidFill>
                  <a:srgbClr val="535353"/>
                </a:solidFill>
              </a:rPr>
              <a:t>Body Level Four</a:t>
            </a:r>
          </a:p>
          <a:p>
            <a:pPr lvl="4">
              <a:defRPr sz="1800">
                <a:solidFill>
                  <a:srgbClr val="000000"/>
                </a:solidFill>
              </a:defRPr>
            </a:pPr>
            <a:r>
              <a:rPr sz="3800">
                <a:solidFill>
                  <a:srgbClr val="535353"/>
                </a:solidFill>
              </a:rPr>
              <a:t>Body Level Five</a:t>
            </a:r>
          </a:p>
        </p:txBody>
      </p:sp>
    </p:spTree>
    <p:extLst>
      <p:ext uri="{BB962C8B-B14F-4D97-AF65-F5344CB8AC3E}">
        <p14:creationId xmlns:p14="http://schemas.microsoft.com/office/powerpoint/2010/main" val="378988393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2" name="Shape 12"/>
          <p:cNvSpPr>
            <a:spLocks noGrp="1"/>
          </p:cNvSpPr>
          <p:nvPr>
            <p:ph type="title"/>
          </p:nvPr>
        </p:nvSpPr>
        <p:spPr>
          <a:xfrm>
            <a:off x="355600" y="3251200"/>
            <a:ext cx="12293600" cy="3238500"/>
          </a:xfrm>
          <a:prstGeom prst="rect">
            <a:avLst/>
          </a:prstGeom>
        </p:spPr>
        <p:txBody>
          <a:bodyPr/>
          <a:lstStyle/>
          <a:p>
            <a:pPr lvl="0">
              <a:defRPr sz="1800" cap="none">
                <a:solidFill>
                  <a:srgbClr val="000000"/>
                </a:solidFill>
              </a:defRPr>
            </a:pPr>
            <a:r>
              <a:rPr sz="7200" cap="all">
                <a:solidFill>
                  <a:srgbClr val="535353"/>
                </a:solidFill>
              </a:rPr>
              <a:t>Title Text</a:t>
            </a:r>
          </a:p>
        </p:txBody>
      </p:sp>
    </p:spTree>
    <p:extLst>
      <p:ext uri="{BB962C8B-B14F-4D97-AF65-F5344CB8AC3E}">
        <p14:creationId xmlns:p14="http://schemas.microsoft.com/office/powerpoint/2010/main" val="303372276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4" name="Shape 14"/>
          <p:cNvSpPr>
            <a:spLocks noGrp="1"/>
          </p:cNvSpPr>
          <p:nvPr>
            <p:ph type="title"/>
          </p:nvPr>
        </p:nvSpPr>
        <p:spPr>
          <a:xfrm>
            <a:off x="355601" y="1016000"/>
            <a:ext cx="5892800" cy="3886200"/>
          </a:xfrm>
          <a:prstGeom prst="rect">
            <a:avLst/>
          </a:prstGeom>
        </p:spPr>
        <p:txBody>
          <a:bodyPr anchor="b"/>
          <a:lstStyle/>
          <a:p>
            <a:pPr lvl="0">
              <a:defRPr sz="1800" cap="none">
                <a:solidFill>
                  <a:srgbClr val="000000"/>
                </a:solidFill>
              </a:defRPr>
            </a:pPr>
            <a:r>
              <a:rPr sz="7200" cap="all">
                <a:solidFill>
                  <a:srgbClr val="535353"/>
                </a:solidFill>
              </a:rPr>
              <a:t>Title Text</a:t>
            </a:r>
          </a:p>
        </p:txBody>
      </p:sp>
      <p:sp>
        <p:nvSpPr>
          <p:cNvPr id="15" name="Shape 15"/>
          <p:cNvSpPr>
            <a:spLocks noGrp="1"/>
          </p:cNvSpPr>
          <p:nvPr>
            <p:ph type="body" idx="1"/>
          </p:nvPr>
        </p:nvSpPr>
        <p:spPr>
          <a:xfrm>
            <a:off x="355601" y="4889500"/>
            <a:ext cx="5892800" cy="3886200"/>
          </a:xfrm>
          <a:prstGeom prst="rect">
            <a:avLst/>
          </a:prstGeom>
        </p:spPr>
        <p:txBody>
          <a:bodyPr anchor="t"/>
          <a:lstStyle>
            <a:lvl1pPr marL="0" indent="0" algn="ctr">
              <a:lnSpc>
                <a:spcPct val="100000"/>
              </a:lnSpc>
              <a:spcBef>
                <a:spcPts val="0"/>
              </a:spcBef>
              <a:buSzTx/>
              <a:buNone/>
              <a:defRPr sz="3800"/>
            </a:lvl1pPr>
            <a:lvl2pPr marL="0" indent="0" algn="ctr">
              <a:lnSpc>
                <a:spcPct val="100000"/>
              </a:lnSpc>
              <a:spcBef>
                <a:spcPts val="0"/>
              </a:spcBef>
              <a:buSzTx/>
              <a:buNone/>
              <a:defRPr sz="3800"/>
            </a:lvl2pPr>
            <a:lvl3pPr marL="0" indent="0" algn="ctr">
              <a:lnSpc>
                <a:spcPct val="100000"/>
              </a:lnSpc>
              <a:spcBef>
                <a:spcPts val="0"/>
              </a:spcBef>
              <a:buSzTx/>
              <a:buNone/>
              <a:defRPr sz="3800"/>
            </a:lvl3pPr>
            <a:lvl4pPr marL="0" indent="0" algn="ctr">
              <a:lnSpc>
                <a:spcPct val="100000"/>
              </a:lnSpc>
              <a:spcBef>
                <a:spcPts val="0"/>
              </a:spcBef>
              <a:buSzTx/>
              <a:buNone/>
              <a:defRPr sz="3800"/>
            </a:lvl4pPr>
            <a:lvl5pPr marL="0" indent="0" algn="ctr">
              <a:lnSpc>
                <a:spcPct val="100000"/>
              </a:lnSpc>
              <a:spcBef>
                <a:spcPts val="0"/>
              </a:spcBef>
              <a:buSzTx/>
              <a:buNone/>
              <a:defRPr sz="3800"/>
            </a:lvl5pPr>
          </a:lstStyle>
          <a:p>
            <a:pPr lvl="0">
              <a:defRPr sz="1800">
                <a:solidFill>
                  <a:srgbClr val="000000"/>
                </a:solidFill>
              </a:defRPr>
            </a:pPr>
            <a:r>
              <a:rPr sz="3800">
                <a:solidFill>
                  <a:srgbClr val="535353"/>
                </a:solidFill>
              </a:rPr>
              <a:t>Body Level One</a:t>
            </a:r>
          </a:p>
          <a:p>
            <a:pPr lvl="1">
              <a:defRPr sz="1800">
                <a:solidFill>
                  <a:srgbClr val="000000"/>
                </a:solidFill>
              </a:defRPr>
            </a:pPr>
            <a:r>
              <a:rPr sz="3800">
                <a:solidFill>
                  <a:srgbClr val="535353"/>
                </a:solidFill>
              </a:rPr>
              <a:t>Body Level Two</a:t>
            </a:r>
          </a:p>
          <a:p>
            <a:pPr lvl="2">
              <a:defRPr sz="1800">
                <a:solidFill>
                  <a:srgbClr val="000000"/>
                </a:solidFill>
              </a:defRPr>
            </a:pPr>
            <a:r>
              <a:rPr sz="3800">
                <a:solidFill>
                  <a:srgbClr val="535353"/>
                </a:solidFill>
              </a:rPr>
              <a:t>Body Level Three</a:t>
            </a:r>
          </a:p>
          <a:p>
            <a:pPr lvl="3">
              <a:defRPr sz="1800">
                <a:solidFill>
                  <a:srgbClr val="000000"/>
                </a:solidFill>
              </a:defRPr>
            </a:pPr>
            <a:r>
              <a:rPr sz="3800">
                <a:solidFill>
                  <a:srgbClr val="535353"/>
                </a:solidFill>
              </a:rPr>
              <a:t>Body Level Four</a:t>
            </a:r>
          </a:p>
          <a:p>
            <a:pPr lvl="4">
              <a:defRPr sz="1800">
                <a:solidFill>
                  <a:srgbClr val="000000"/>
                </a:solidFill>
              </a:defRPr>
            </a:pPr>
            <a:r>
              <a:rPr sz="3800">
                <a:solidFill>
                  <a:srgbClr val="535353"/>
                </a:solidFill>
              </a:rPr>
              <a:t>Body Level Five</a:t>
            </a:r>
          </a:p>
        </p:txBody>
      </p:sp>
    </p:spTree>
    <p:extLst>
      <p:ext uri="{BB962C8B-B14F-4D97-AF65-F5344CB8AC3E}">
        <p14:creationId xmlns:p14="http://schemas.microsoft.com/office/powerpoint/2010/main" val="59555759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355600" y="3251200"/>
            <a:ext cx="12293600" cy="3238500"/>
          </a:xfrm>
          <a:prstGeom prst="rect">
            <a:avLst/>
          </a:prstGeom>
        </p:spPr>
        <p:txBody>
          <a:bodyPr/>
          <a:lstStyle/>
          <a:p>
            <a:pPr lvl="0">
              <a:defRPr sz="1800" cap="none">
                <a:solidFill>
                  <a:srgbClr val="000000"/>
                </a:solidFill>
              </a:defRPr>
            </a:pPr>
            <a:r>
              <a:rPr sz="7200" cap="all">
                <a:solidFill>
                  <a:srgbClr val="535353"/>
                </a:solidFill>
              </a:rPr>
              <a:t>Title Text</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cap="none">
                <a:solidFill>
                  <a:srgbClr val="000000"/>
                </a:solidFill>
              </a:defRPr>
            </a:pPr>
            <a:r>
              <a:rPr sz="7200" cap="all">
                <a:solidFill>
                  <a:srgbClr val="535353"/>
                </a:solidFill>
              </a:rPr>
              <a:t>Title Text</a:t>
            </a:r>
          </a:p>
        </p:txBody>
      </p:sp>
      <p:sp>
        <p:nvSpPr>
          <p:cNvPr id="18" name="Shape 18"/>
          <p:cNvSpPr>
            <a:spLocks noGrp="1"/>
          </p:cNvSpPr>
          <p:nvPr>
            <p:ph type="body" idx="1"/>
          </p:nvPr>
        </p:nvSpPr>
        <p:spPr>
          <a:prstGeom prst="rect">
            <a:avLst/>
          </a:prstGeom>
        </p:spPr>
        <p:txBody>
          <a:bodyPr/>
          <a:lstStyle/>
          <a:p>
            <a:pPr lvl="0">
              <a:defRPr sz="1800">
                <a:solidFill>
                  <a:srgbClr val="000000"/>
                </a:solidFill>
              </a:defRPr>
            </a:pPr>
            <a:r>
              <a:rPr sz="4601">
                <a:solidFill>
                  <a:srgbClr val="535353"/>
                </a:solidFill>
              </a:rPr>
              <a:t>Body Level One</a:t>
            </a:r>
          </a:p>
          <a:p>
            <a:pPr lvl="1">
              <a:defRPr sz="1800">
                <a:solidFill>
                  <a:srgbClr val="000000"/>
                </a:solidFill>
              </a:defRPr>
            </a:pPr>
            <a:r>
              <a:rPr sz="4601">
                <a:solidFill>
                  <a:srgbClr val="535353"/>
                </a:solidFill>
              </a:rPr>
              <a:t>Body Level Two</a:t>
            </a:r>
          </a:p>
          <a:p>
            <a:pPr lvl="2">
              <a:defRPr sz="1800">
                <a:solidFill>
                  <a:srgbClr val="000000"/>
                </a:solidFill>
              </a:defRPr>
            </a:pPr>
            <a:r>
              <a:rPr sz="4601">
                <a:solidFill>
                  <a:srgbClr val="535353"/>
                </a:solidFill>
              </a:rPr>
              <a:t>Body Level Three</a:t>
            </a:r>
          </a:p>
          <a:p>
            <a:pPr lvl="3">
              <a:defRPr sz="1800">
                <a:solidFill>
                  <a:srgbClr val="000000"/>
                </a:solidFill>
              </a:defRPr>
            </a:pPr>
            <a:r>
              <a:rPr sz="4601">
                <a:solidFill>
                  <a:srgbClr val="535353"/>
                </a:solidFill>
              </a:rPr>
              <a:t>Body Level Four</a:t>
            </a:r>
          </a:p>
          <a:p>
            <a:pPr lvl="4">
              <a:defRPr sz="1800">
                <a:solidFill>
                  <a:srgbClr val="000000"/>
                </a:solidFill>
              </a:defRPr>
            </a:pPr>
            <a:r>
              <a:rPr sz="4601">
                <a:solidFill>
                  <a:srgbClr val="535353"/>
                </a:solidFill>
              </a:rPr>
              <a:t>Body Level Five</a:t>
            </a:r>
          </a:p>
        </p:txBody>
      </p:sp>
    </p:spTree>
    <p:extLst>
      <p:ext uri="{BB962C8B-B14F-4D97-AF65-F5344CB8AC3E}">
        <p14:creationId xmlns:p14="http://schemas.microsoft.com/office/powerpoint/2010/main" val="296677272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cap="none">
                <a:solidFill>
                  <a:srgbClr val="000000"/>
                </a:solidFill>
              </a:defRPr>
            </a:pPr>
            <a:r>
              <a:rPr sz="7200" cap="all">
                <a:solidFill>
                  <a:srgbClr val="535353"/>
                </a:solidFill>
              </a:rPr>
              <a:t>Title Text</a:t>
            </a:r>
          </a:p>
        </p:txBody>
      </p:sp>
      <p:sp>
        <p:nvSpPr>
          <p:cNvPr id="21" name="Shape 21"/>
          <p:cNvSpPr>
            <a:spLocks noGrp="1"/>
          </p:cNvSpPr>
          <p:nvPr>
            <p:ph type="body" idx="1"/>
          </p:nvPr>
        </p:nvSpPr>
        <p:spPr>
          <a:xfrm>
            <a:off x="355601" y="2702294"/>
            <a:ext cx="5892800" cy="6355612"/>
          </a:xfrm>
          <a:prstGeom prst="rect">
            <a:avLst/>
          </a:prstGeom>
        </p:spPr>
        <p:txBody>
          <a:bodyPr/>
          <a:lstStyle>
            <a:lvl1pPr marL="431822" indent="-431822">
              <a:lnSpc>
                <a:spcPct val="100000"/>
              </a:lnSpc>
              <a:spcBef>
                <a:spcPts val="3800"/>
              </a:spcBef>
              <a:defRPr sz="3800"/>
            </a:lvl1pPr>
            <a:lvl2pPr marL="863643" indent="-431822">
              <a:lnSpc>
                <a:spcPct val="100000"/>
              </a:lnSpc>
              <a:spcBef>
                <a:spcPts val="3800"/>
              </a:spcBef>
              <a:defRPr sz="3800"/>
            </a:lvl2pPr>
            <a:lvl3pPr marL="1295465" indent="-431822">
              <a:lnSpc>
                <a:spcPct val="100000"/>
              </a:lnSpc>
              <a:spcBef>
                <a:spcPts val="3800"/>
              </a:spcBef>
              <a:defRPr sz="3800"/>
            </a:lvl3pPr>
            <a:lvl4pPr marL="1727286" indent="-431822">
              <a:lnSpc>
                <a:spcPct val="100000"/>
              </a:lnSpc>
              <a:spcBef>
                <a:spcPts val="3800"/>
              </a:spcBef>
              <a:defRPr sz="3800"/>
            </a:lvl4pPr>
            <a:lvl5pPr marL="2159108" indent="-431822">
              <a:lnSpc>
                <a:spcPct val="100000"/>
              </a:lnSpc>
              <a:spcBef>
                <a:spcPts val="3800"/>
              </a:spcBef>
              <a:defRPr sz="3800"/>
            </a:lvl5pPr>
          </a:lstStyle>
          <a:p>
            <a:pPr lvl="0">
              <a:defRPr sz="1800">
                <a:solidFill>
                  <a:srgbClr val="000000"/>
                </a:solidFill>
              </a:defRPr>
            </a:pPr>
            <a:r>
              <a:rPr sz="3800">
                <a:solidFill>
                  <a:srgbClr val="535353"/>
                </a:solidFill>
              </a:rPr>
              <a:t>Body Level One</a:t>
            </a:r>
          </a:p>
          <a:p>
            <a:pPr lvl="1">
              <a:defRPr sz="1800">
                <a:solidFill>
                  <a:srgbClr val="000000"/>
                </a:solidFill>
              </a:defRPr>
            </a:pPr>
            <a:r>
              <a:rPr sz="3800">
                <a:solidFill>
                  <a:srgbClr val="535353"/>
                </a:solidFill>
              </a:rPr>
              <a:t>Body Level Two</a:t>
            </a:r>
          </a:p>
          <a:p>
            <a:pPr lvl="2">
              <a:defRPr sz="1800">
                <a:solidFill>
                  <a:srgbClr val="000000"/>
                </a:solidFill>
              </a:defRPr>
            </a:pPr>
            <a:r>
              <a:rPr sz="3800">
                <a:solidFill>
                  <a:srgbClr val="535353"/>
                </a:solidFill>
              </a:rPr>
              <a:t>Body Level Three</a:t>
            </a:r>
          </a:p>
          <a:p>
            <a:pPr lvl="3">
              <a:defRPr sz="1800">
                <a:solidFill>
                  <a:srgbClr val="000000"/>
                </a:solidFill>
              </a:defRPr>
            </a:pPr>
            <a:r>
              <a:rPr sz="3800">
                <a:solidFill>
                  <a:srgbClr val="535353"/>
                </a:solidFill>
              </a:rPr>
              <a:t>Body Level Four</a:t>
            </a:r>
          </a:p>
          <a:p>
            <a:pPr lvl="4">
              <a:defRPr sz="1800">
                <a:solidFill>
                  <a:srgbClr val="000000"/>
                </a:solidFill>
              </a:defRPr>
            </a:pPr>
            <a:r>
              <a:rPr sz="3800">
                <a:solidFill>
                  <a:srgbClr val="535353"/>
                </a:solidFill>
              </a:rPr>
              <a:t>Body Level Five</a:t>
            </a:r>
          </a:p>
        </p:txBody>
      </p:sp>
    </p:spTree>
    <p:extLst>
      <p:ext uri="{BB962C8B-B14F-4D97-AF65-F5344CB8AC3E}">
        <p14:creationId xmlns:p14="http://schemas.microsoft.com/office/powerpoint/2010/main" val="418314268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67996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44459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84272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pPr lvl="0">
              <a:defRPr sz="1800" cap="none">
                <a:solidFill>
                  <a:srgbClr val="000000"/>
                </a:solidFill>
              </a:defRPr>
            </a:pPr>
            <a:r>
              <a:rPr sz="7200" cap="all">
                <a:solidFill>
                  <a:srgbClr val="535353"/>
                </a:solidFill>
              </a:rPr>
              <a:t>Title Text</a:t>
            </a:r>
          </a:p>
        </p:txBody>
      </p:sp>
      <p:sp>
        <p:nvSpPr>
          <p:cNvPr id="30" name="Shape 30"/>
          <p:cNvSpPr>
            <a:spLocks noGrp="1"/>
          </p:cNvSpPr>
          <p:nvPr>
            <p:ph type="body" idx="1"/>
          </p:nvPr>
        </p:nvSpPr>
        <p:spPr>
          <a:prstGeom prst="rect">
            <a:avLst/>
          </a:prstGeom>
        </p:spPr>
        <p:txBody>
          <a:bodyPr/>
          <a:lstStyle/>
          <a:p>
            <a:pPr lvl="0">
              <a:defRPr sz="1800">
                <a:solidFill>
                  <a:srgbClr val="000000"/>
                </a:solidFill>
              </a:defRPr>
            </a:pPr>
            <a:r>
              <a:rPr sz="4601">
                <a:solidFill>
                  <a:srgbClr val="535353"/>
                </a:solidFill>
              </a:rPr>
              <a:t>Body Level One</a:t>
            </a:r>
          </a:p>
          <a:p>
            <a:pPr lvl="1">
              <a:defRPr sz="1800">
                <a:solidFill>
                  <a:srgbClr val="000000"/>
                </a:solidFill>
              </a:defRPr>
            </a:pPr>
            <a:r>
              <a:rPr sz="4601">
                <a:solidFill>
                  <a:srgbClr val="535353"/>
                </a:solidFill>
              </a:rPr>
              <a:t>Body Level Two</a:t>
            </a:r>
          </a:p>
          <a:p>
            <a:pPr lvl="2">
              <a:defRPr sz="1800">
                <a:solidFill>
                  <a:srgbClr val="000000"/>
                </a:solidFill>
              </a:defRPr>
            </a:pPr>
            <a:r>
              <a:rPr sz="4601">
                <a:solidFill>
                  <a:srgbClr val="535353"/>
                </a:solidFill>
              </a:rPr>
              <a:t>Body Level Three</a:t>
            </a:r>
          </a:p>
          <a:p>
            <a:pPr lvl="3">
              <a:defRPr sz="1800">
                <a:solidFill>
                  <a:srgbClr val="000000"/>
                </a:solidFill>
              </a:defRPr>
            </a:pPr>
            <a:r>
              <a:rPr sz="4601">
                <a:solidFill>
                  <a:srgbClr val="535353"/>
                </a:solidFill>
              </a:rPr>
              <a:t>Body Level Four</a:t>
            </a:r>
          </a:p>
          <a:p>
            <a:pPr lvl="4">
              <a:defRPr sz="1800">
                <a:solidFill>
                  <a:srgbClr val="000000"/>
                </a:solidFill>
              </a:defRPr>
            </a:pPr>
            <a:r>
              <a:rPr sz="4601">
                <a:solidFill>
                  <a:srgbClr val="535353"/>
                </a:solidFill>
              </a:rP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4633104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50240" y="27095"/>
            <a:ext cx="4118186" cy="467361"/>
          </a:xfrm>
          <a:prstGeom prst="rect">
            <a:avLst/>
          </a:prstGeom>
        </p:spPr>
        <p:txBody>
          <a:bodyPr/>
          <a:lstStyle>
            <a:lvl1pPr eaLnBrk="0" fontAlgn="base" hangingPunct="0">
              <a:spcBef>
                <a:spcPct val="0"/>
              </a:spcBef>
              <a:spcAft>
                <a:spcPct val="0"/>
              </a:spcAft>
              <a:defRPr>
                <a:latin typeface="Arial" pitchFamily="34" charset="0"/>
              </a:defRPr>
            </a:lvl1pPr>
          </a:lstStyle>
          <a:p>
            <a:pPr>
              <a:defRPr/>
            </a:pPr>
            <a:fld id="{2E72A5A3-6EC7-44DB-AE66-0E8CE493FF53}" type="datetimeFigureOut">
              <a:rPr lang="en-US">
                <a:sym typeface="Helvetica"/>
              </a:rPr>
              <a:pPr>
                <a:defRPr/>
              </a:pPr>
              <a:t>10/15/2018</a:t>
            </a:fld>
            <a:endParaRPr lang="en-US">
              <a:sym typeface="Helvetica"/>
            </a:endParaRPr>
          </a:p>
        </p:txBody>
      </p:sp>
      <p:sp>
        <p:nvSpPr>
          <p:cNvPr id="4" name="Footer Placeholder 3"/>
          <p:cNvSpPr>
            <a:spLocks noGrp="1"/>
          </p:cNvSpPr>
          <p:nvPr>
            <p:ph type="ftr" sz="quarter" idx="11"/>
          </p:nvPr>
        </p:nvSpPr>
        <p:spPr>
          <a:xfrm>
            <a:off x="4876800" y="27095"/>
            <a:ext cx="5852160" cy="467361"/>
          </a:xfrm>
          <a:prstGeom prst="rect">
            <a:avLst/>
          </a:prstGeom>
        </p:spPr>
        <p:txBody>
          <a:bodyPr/>
          <a:lstStyle>
            <a:lvl1pPr eaLnBrk="0" fontAlgn="base" hangingPunct="0">
              <a:spcBef>
                <a:spcPct val="0"/>
              </a:spcBef>
              <a:spcAft>
                <a:spcPct val="0"/>
              </a:spcAft>
              <a:defRPr>
                <a:latin typeface="Arial" pitchFamily="34" charset="0"/>
              </a:defRPr>
            </a:lvl1pPr>
          </a:lstStyle>
          <a:p>
            <a:pPr>
              <a:defRPr/>
            </a:pPr>
            <a:endParaRPr lang="en-US">
              <a:sym typeface="Helvetica"/>
            </a:endParaRPr>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9F5F893-F1D6-490A-8DC2-AC066C6724DA}" type="slidenum">
              <a:rPr lang="en-US" altLang="en-US"/>
              <a:pPr>
                <a:defRPr/>
              </a:pPr>
              <a:t>‹#›</a:t>
            </a:fld>
            <a:endParaRPr lang="en-US" altLang="en-US"/>
          </a:p>
        </p:txBody>
      </p:sp>
    </p:spTree>
    <p:extLst>
      <p:ext uri="{BB962C8B-B14F-4D97-AF65-F5344CB8AC3E}">
        <p14:creationId xmlns:p14="http://schemas.microsoft.com/office/powerpoint/2010/main" val="915696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4"/>
            <a:ext cx="11054080" cy="1937173"/>
          </a:xfrm>
        </p:spPr>
        <p:txBody>
          <a:bodyPr anchor="t"/>
          <a:lstStyle>
            <a:lvl1pPr algn="l">
              <a:defRPr sz="4267"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133"/>
            </a:lvl1pPr>
            <a:lvl2pPr marL="487681" indent="0">
              <a:buNone/>
              <a:defRPr sz="1920"/>
            </a:lvl2pPr>
            <a:lvl3pPr marL="975362" indent="0">
              <a:buNone/>
              <a:defRPr sz="1707"/>
            </a:lvl3pPr>
            <a:lvl4pPr marL="1463043" indent="0">
              <a:buNone/>
              <a:defRPr sz="1493"/>
            </a:lvl4pPr>
            <a:lvl5pPr marL="1950724" indent="0">
              <a:buNone/>
              <a:defRPr sz="1493"/>
            </a:lvl5pPr>
            <a:lvl6pPr marL="2438405" indent="0">
              <a:buNone/>
              <a:defRPr sz="1493"/>
            </a:lvl6pPr>
            <a:lvl7pPr marL="2926086" indent="0">
              <a:buNone/>
              <a:defRPr sz="1493"/>
            </a:lvl7pPr>
            <a:lvl8pPr marL="3413767" indent="0">
              <a:buNone/>
              <a:defRPr sz="1493"/>
            </a:lvl8pPr>
            <a:lvl9pPr marL="3901448" indent="0">
              <a:buNone/>
              <a:defRPr sz="1493"/>
            </a:lvl9pPr>
          </a:lstStyle>
          <a:p>
            <a:pPr lvl="0"/>
            <a:r>
              <a:rPr lang="en-US" smtClean="0"/>
              <a:t>Click to edit Master text styles</a:t>
            </a:r>
          </a:p>
        </p:txBody>
      </p:sp>
      <p:sp>
        <p:nvSpPr>
          <p:cNvPr id="4" name="Slide Number Placeholder 5"/>
          <p:cNvSpPr>
            <a:spLocks noGrp="1"/>
          </p:cNvSpPr>
          <p:nvPr>
            <p:ph type="sldNum" sz="quarter" idx="4"/>
          </p:nvPr>
        </p:nvSpPr>
        <p:spPr>
          <a:xfrm>
            <a:off x="9753600" y="9182979"/>
            <a:ext cx="3034453" cy="289310"/>
          </a:xfrm>
          <a:prstGeom prst="rect">
            <a:avLst/>
          </a:prstGeom>
        </p:spPr>
        <p:txBody>
          <a:bodyPr vert="horz" lIns="91440" tIns="45720" rIns="91440" bIns="45720" rtlCol="0" anchor="ctr"/>
          <a:lstStyle>
            <a:lvl1pPr algn="r">
              <a:defRPr sz="1280">
                <a:solidFill>
                  <a:schemeClr val="tx1"/>
                </a:solidFill>
              </a:defRPr>
            </a:lvl1pPr>
          </a:lstStyle>
          <a:p>
            <a:fld id="{05CB6F6E-EFBB-4B19-903D-44C1429DCAC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2188148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650240" y="758615"/>
            <a:ext cx="11704320" cy="1408853"/>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464646"/>
              </a:buClr>
              <a:buSzPts val="4000"/>
              <a:buFont typeface="Arial"/>
              <a:buNone/>
              <a:defRPr sz="4267" b="0" i="0" u="none" strike="noStrike" cap="none">
                <a:solidFill>
                  <a:srgbClr val="46464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20" b="0" i="0" u="none" strike="noStrike" cap="none">
                <a:solidFill>
                  <a:srgbClr val="000000"/>
                </a:solidFill>
                <a:latin typeface="Arial"/>
                <a:ea typeface="Arial"/>
                <a:cs typeface="Arial"/>
                <a:sym typeface="Arial"/>
              </a:defRPr>
            </a:lvl9pPr>
          </a:lstStyle>
          <a:p>
            <a:endParaRPr/>
          </a:p>
        </p:txBody>
      </p:sp>
      <p:sp>
        <p:nvSpPr>
          <p:cNvPr id="22" name="Google Shape;22;p3"/>
          <p:cNvSpPr txBox="1">
            <a:spLocks noGrp="1"/>
          </p:cNvSpPr>
          <p:nvPr>
            <p:ph type="body" idx="1"/>
          </p:nvPr>
        </p:nvSpPr>
        <p:spPr>
          <a:xfrm>
            <a:off x="650240" y="2275841"/>
            <a:ext cx="11704320" cy="6935893"/>
          </a:xfrm>
          <a:prstGeom prst="rect">
            <a:avLst/>
          </a:prstGeom>
          <a:noFill/>
          <a:ln>
            <a:noFill/>
          </a:ln>
        </p:spPr>
        <p:txBody>
          <a:bodyPr spcFirstLastPara="1" wrap="square" lIns="91425" tIns="45700" rIns="91425" bIns="45700" anchor="t" anchorCtr="0"/>
          <a:lstStyle>
            <a:lvl1pPr marL="487673" marR="0" lvl="0" indent="-382010" algn="l" rtl="0">
              <a:lnSpc>
                <a:spcPct val="100000"/>
              </a:lnSpc>
              <a:spcBef>
                <a:spcPts val="512"/>
              </a:spcBef>
              <a:spcAft>
                <a:spcPts val="0"/>
              </a:spcAft>
              <a:buClr>
                <a:srgbClr val="004990"/>
              </a:buClr>
              <a:buSzPts val="2040"/>
              <a:buFont typeface="Arial"/>
              <a:buChar char="•"/>
              <a:defRPr sz="2560" b="0" i="0" u="none" strike="noStrike" cap="none">
                <a:solidFill>
                  <a:schemeClr val="dk1"/>
                </a:solidFill>
                <a:latin typeface="Arial"/>
                <a:ea typeface="Arial"/>
                <a:cs typeface="Arial"/>
                <a:sym typeface="Arial"/>
              </a:defRPr>
            </a:lvl1pPr>
            <a:lvl2pPr marL="975345" marR="0" lvl="1" indent="-358981" algn="l" rtl="0">
              <a:lnSpc>
                <a:spcPct val="100000"/>
              </a:lnSpc>
              <a:spcBef>
                <a:spcPts val="427"/>
              </a:spcBef>
              <a:spcAft>
                <a:spcPts val="0"/>
              </a:spcAft>
              <a:buClr>
                <a:srgbClr val="004990"/>
              </a:buClr>
              <a:buSzPts val="1700"/>
              <a:buFont typeface="Arial"/>
              <a:buChar char="•"/>
              <a:defRPr sz="2133" b="0" i="0" u="none" strike="noStrike" cap="none">
                <a:solidFill>
                  <a:schemeClr val="dk1"/>
                </a:solidFill>
                <a:latin typeface="Arial"/>
                <a:ea typeface="Arial"/>
                <a:cs typeface="Arial"/>
                <a:sym typeface="Arial"/>
              </a:defRPr>
            </a:lvl2pPr>
            <a:lvl3pPr marL="1463018" marR="0" lvl="2" indent="-353561" algn="l" rtl="0">
              <a:lnSpc>
                <a:spcPct val="100000"/>
              </a:lnSpc>
              <a:spcBef>
                <a:spcPts val="384"/>
              </a:spcBef>
              <a:spcAft>
                <a:spcPts val="0"/>
              </a:spcAft>
              <a:buClr>
                <a:srgbClr val="004990"/>
              </a:buClr>
              <a:buSzPts val="1620"/>
              <a:buFont typeface="Arial"/>
              <a:buChar char="•"/>
              <a:defRPr sz="1920" b="0" i="0" u="none" strike="noStrike" cap="none">
                <a:solidFill>
                  <a:schemeClr val="dk1"/>
                </a:solidFill>
                <a:latin typeface="Arial"/>
                <a:ea typeface="Arial"/>
                <a:cs typeface="Arial"/>
                <a:sym typeface="Arial"/>
              </a:defRPr>
            </a:lvl3pPr>
            <a:lvl4pPr marL="1950689" marR="0" lvl="3" indent="-352208" algn="l" rtl="0">
              <a:lnSpc>
                <a:spcPct val="100000"/>
              </a:lnSpc>
              <a:spcBef>
                <a:spcPts val="341"/>
              </a:spcBef>
              <a:spcAft>
                <a:spcPts val="0"/>
              </a:spcAft>
              <a:buClr>
                <a:srgbClr val="004990"/>
              </a:buClr>
              <a:buSzPts val="1600"/>
              <a:buFont typeface="Arial"/>
              <a:buChar char="•"/>
              <a:defRPr sz="1707" b="0" i="0" u="none" strike="noStrike" cap="none">
                <a:solidFill>
                  <a:schemeClr val="dk1"/>
                </a:solidFill>
                <a:latin typeface="Arial"/>
                <a:ea typeface="Arial"/>
                <a:cs typeface="Arial"/>
                <a:sym typeface="Arial"/>
              </a:defRPr>
            </a:lvl4pPr>
            <a:lvl5pPr marL="2438362" marR="0" lvl="4" indent="-338662" algn="l" rtl="0">
              <a:lnSpc>
                <a:spcPct val="100000"/>
              </a:lnSpc>
              <a:spcBef>
                <a:spcPts val="299"/>
              </a:spcBef>
              <a:spcAft>
                <a:spcPts val="0"/>
              </a:spcAft>
              <a:buClr>
                <a:srgbClr val="004990"/>
              </a:buClr>
              <a:buSzPts val="1400"/>
              <a:buFont typeface="Arial"/>
              <a:buChar char="•"/>
              <a:defRPr sz="1493" b="0" i="0" u="none" strike="noStrike" cap="none">
                <a:solidFill>
                  <a:schemeClr val="dk1"/>
                </a:solidFill>
                <a:latin typeface="Arial"/>
                <a:ea typeface="Arial"/>
                <a:cs typeface="Arial"/>
                <a:sym typeface="Arial"/>
              </a:defRPr>
            </a:lvl5pPr>
            <a:lvl6pPr marL="2926034" marR="0" lvl="5" indent="-331889" algn="l" rtl="0">
              <a:lnSpc>
                <a:spcPct val="100000"/>
              </a:lnSpc>
              <a:spcBef>
                <a:spcPts val="278"/>
              </a:spcBef>
              <a:spcAft>
                <a:spcPts val="0"/>
              </a:spcAft>
              <a:buClr>
                <a:schemeClr val="accent1"/>
              </a:buClr>
              <a:buSzPts val="1300"/>
              <a:buFont typeface="Arial"/>
              <a:buChar char="•"/>
              <a:defRPr sz="1387" b="0" i="0" u="none" strike="noStrike" cap="none">
                <a:solidFill>
                  <a:schemeClr val="dk1"/>
                </a:solidFill>
                <a:latin typeface="Arial"/>
                <a:ea typeface="Arial"/>
                <a:cs typeface="Arial"/>
                <a:sym typeface="Arial"/>
              </a:defRPr>
            </a:lvl6pPr>
            <a:lvl7pPr marL="3413707" marR="0" lvl="6" indent="-331889" algn="l" rtl="0">
              <a:lnSpc>
                <a:spcPct val="100000"/>
              </a:lnSpc>
              <a:spcBef>
                <a:spcPts val="278"/>
              </a:spcBef>
              <a:spcAft>
                <a:spcPts val="0"/>
              </a:spcAft>
              <a:buClr>
                <a:schemeClr val="accent1"/>
              </a:buClr>
              <a:buSzPts val="1300"/>
              <a:buFont typeface="Arial"/>
              <a:buChar char="•"/>
              <a:defRPr sz="1387" b="0" i="0" u="none" strike="noStrike" cap="none">
                <a:solidFill>
                  <a:schemeClr val="dk1"/>
                </a:solidFill>
                <a:latin typeface="Arial"/>
                <a:ea typeface="Arial"/>
                <a:cs typeface="Arial"/>
                <a:sym typeface="Arial"/>
              </a:defRPr>
            </a:lvl7pPr>
            <a:lvl8pPr marL="3901379" marR="0" lvl="7" indent="-331889" algn="l" rtl="0">
              <a:lnSpc>
                <a:spcPct val="100000"/>
              </a:lnSpc>
              <a:spcBef>
                <a:spcPts val="278"/>
              </a:spcBef>
              <a:spcAft>
                <a:spcPts val="0"/>
              </a:spcAft>
              <a:buClr>
                <a:schemeClr val="accent1"/>
              </a:buClr>
              <a:buSzPts val="1300"/>
              <a:buFont typeface="Arial"/>
              <a:buChar char="•"/>
              <a:defRPr sz="1387" b="0" i="0" u="none" strike="noStrike" cap="none">
                <a:solidFill>
                  <a:schemeClr val="dk1"/>
                </a:solidFill>
                <a:latin typeface="Arial"/>
                <a:ea typeface="Arial"/>
                <a:cs typeface="Arial"/>
                <a:sym typeface="Arial"/>
              </a:defRPr>
            </a:lvl8pPr>
            <a:lvl9pPr marL="4389052" marR="0" lvl="8" indent="-331889" algn="l" rtl="0">
              <a:lnSpc>
                <a:spcPct val="100000"/>
              </a:lnSpc>
              <a:spcBef>
                <a:spcPts val="278"/>
              </a:spcBef>
              <a:spcAft>
                <a:spcPts val="0"/>
              </a:spcAft>
              <a:buClr>
                <a:schemeClr val="accent1"/>
              </a:buClr>
              <a:buSzPts val="1300"/>
              <a:buFont typeface="Arial"/>
              <a:buChar char="•"/>
              <a:defRPr sz="1387" b="0" i="0" u="none" strike="noStrike" cap="none">
                <a:solidFill>
                  <a:schemeClr val="dk1"/>
                </a:solidFill>
                <a:latin typeface="Arial"/>
                <a:ea typeface="Arial"/>
                <a:cs typeface="Arial"/>
                <a:sym typeface="Arial"/>
              </a:defRPr>
            </a:lvl9pPr>
          </a:lstStyle>
          <a:p>
            <a:endParaRPr/>
          </a:p>
        </p:txBody>
      </p:sp>
      <p:sp>
        <p:nvSpPr>
          <p:cNvPr id="23" name="Google Shape;23;p3"/>
          <p:cNvSpPr txBox="1">
            <a:spLocks noGrp="1"/>
          </p:cNvSpPr>
          <p:nvPr>
            <p:ph type="sldNum" idx="12"/>
          </p:nvPr>
        </p:nvSpPr>
        <p:spPr>
          <a:xfrm>
            <a:off x="11270827" y="9211734"/>
            <a:ext cx="1517227" cy="46817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8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8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8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8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8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8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8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8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80" b="0" i="0" u="none" strike="noStrike" cap="none">
                <a:solidFill>
                  <a:schemeClr val="dk1"/>
                </a:solidFill>
                <a:latin typeface="Arial"/>
                <a:ea typeface="Arial"/>
                <a:cs typeface="Arial"/>
                <a:sym typeface="Arial"/>
              </a:defRPr>
            </a:lvl9pPr>
          </a:lstStyle>
          <a:p>
            <a:fld id="{00000000-1234-1234-1234-123412341234}" type="slidenum">
              <a:rPr lang="en-US" smtClean="0">
                <a:solidFill>
                  <a:srgbClr val="535353"/>
                </a:solidFill>
              </a:rPr>
              <a:pPr/>
              <a:t>‹#›</a:t>
            </a:fld>
            <a:endParaRPr lang="en-US">
              <a:solidFill>
                <a:srgbClr val="535353"/>
              </a:solidFill>
            </a:endParaRPr>
          </a:p>
        </p:txBody>
      </p:sp>
    </p:spTree>
    <p:extLst>
      <p:ext uri="{BB962C8B-B14F-4D97-AF65-F5344CB8AC3E}">
        <p14:creationId xmlns:p14="http://schemas.microsoft.com/office/powerpoint/2010/main" val="40207129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30237" r="28387" b="20883"/>
          <a:stretch/>
        </p:blipFill>
        <p:spPr>
          <a:xfrm>
            <a:off x="1612618" y="15191"/>
            <a:ext cx="9779566" cy="9702084"/>
          </a:xfrm>
          <a:prstGeom prst="rect">
            <a:avLst/>
          </a:prstGeom>
        </p:spPr>
      </p:pic>
      <p:sp>
        <p:nvSpPr>
          <p:cNvPr id="2" name="Title 1"/>
          <p:cNvSpPr>
            <a:spLocks noGrp="1"/>
          </p:cNvSpPr>
          <p:nvPr>
            <p:ph type="ctrTitle"/>
          </p:nvPr>
        </p:nvSpPr>
        <p:spPr>
          <a:xfrm>
            <a:off x="975360" y="3029939"/>
            <a:ext cx="11054080" cy="2090702"/>
          </a:xfrm>
        </p:spPr>
        <p:txBody>
          <a:bodyPr/>
          <a:lstStyle/>
          <a:p>
            <a:r>
              <a:rPr lang="en-US" dirty="0" smtClean="0"/>
              <a:t>Click to edit Master title style</a:t>
            </a:r>
            <a:endParaRPr lang="en-CA" dirty="0"/>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BDED62F8-BA00-4FA6-9A6C-B1B5F87958EF}" type="datetimeFigureOut">
              <a:rPr lang="en-CA" smtClean="0">
                <a:solidFill>
                  <a:prstClr val="black">
                    <a:tint val="75000"/>
                  </a:prstClr>
                </a:solidFill>
              </a:rPr>
              <a:pPr/>
              <a:t>2018-10-16</a:t>
            </a:fld>
            <a:endParaRPr lang="en-CA">
              <a:solidFill>
                <a:prstClr val="black">
                  <a:tint val="75000"/>
                </a:prstClr>
              </a:solidFill>
            </a:endParaRPr>
          </a:p>
        </p:txBody>
      </p:sp>
      <p:sp>
        <p:nvSpPr>
          <p:cNvPr id="5" name="Footer Placeholder 4"/>
          <p:cNvSpPr>
            <a:spLocks noGrp="1"/>
          </p:cNvSpPr>
          <p:nvPr>
            <p:ph type="ftr" sz="quarter" idx="11"/>
          </p:nvPr>
        </p:nvSpPr>
        <p:spPr>
          <a:xfrm>
            <a:off x="4443307" y="9040143"/>
            <a:ext cx="4118187" cy="519289"/>
          </a:xfrm>
          <a:prstGeom prst="rect">
            <a:avLst/>
          </a:prstGeom>
        </p:spPr>
        <p:txBody>
          <a:bodyPr/>
          <a:lstStyle/>
          <a:p>
            <a:pPr algn="l" defTabSz="1300460" rtl="0"/>
            <a:endParaRPr lang="en-CA" sz="2560" kern="1200">
              <a:solidFill>
                <a:prstClr val="black"/>
              </a:solidFill>
            </a:endParaRPr>
          </a:p>
        </p:txBody>
      </p:sp>
      <p:sp>
        <p:nvSpPr>
          <p:cNvPr id="6" name="Slide Number Placeholder 5"/>
          <p:cNvSpPr>
            <a:spLocks noGrp="1"/>
          </p:cNvSpPr>
          <p:nvPr>
            <p:ph type="sldNum" sz="quarter" idx="12"/>
          </p:nvPr>
        </p:nvSpPr>
        <p:spPr/>
        <p:txBody>
          <a:bodyPr/>
          <a:lstStyle/>
          <a:p>
            <a:fld id="{2FA16B75-36A8-482E-84DD-EDEE3A38479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5613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355600" y="1016000"/>
            <a:ext cx="5892800" cy="3886200"/>
          </a:xfrm>
          <a:prstGeom prst="rect">
            <a:avLst/>
          </a:prstGeom>
        </p:spPr>
        <p:txBody>
          <a:bodyPr anchor="b"/>
          <a:lstStyle/>
          <a:p>
            <a:pPr lvl="0">
              <a:defRPr sz="1800" cap="none">
                <a:solidFill>
                  <a:srgbClr val="000000"/>
                </a:solidFill>
              </a:defRPr>
            </a:pPr>
            <a:r>
              <a:rPr sz="7200" cap="all">
                <a:solidFill>
                  <a:srgbClr val="535353"/>
                </a:solidFill>
              </a:rPr>
              <a:t>Title Text</a:t>
            </a:r>
          </a:p>
        </p:txBody>
      </p:sp>
      <p:sp>
        <p:nvSpPr>
          <p:cNvPr id="14" name="Shape 14"/>
          <p:cNvSpPr>
            <a:spLocks noGrp="1"/>
          </p:cNvSpPr>
          <p:nvPr>
            <p:ph type="body" idx="1"/>
          </p:nvPr>
        </p:nvSpPr>
        <p:spPr>
          <a:xfrm>
            <a:off x="355600" y="4889500"/>
            <a:ext cx="5892800" cy="3886200"/>
          </a:xfrm>
          <a:prstGeom prst="rect">
            <a:avLst/>
          </a:prstGeom>
        </p:spPr>
        <p:txBody>
          <a:bodyPr anchor="t"/>
          <a:lstStyle>
            <a:lvl1pPr marL="0" indent="0" algn="ctr">
              <a:lnSpc>
                <a:spcPct val="100000"/>
              </a:lnSpc>
              <a:spcBef>
                <a:spcPts val="0"/>
              </a:spcBef>
              <a:buSzTx/>
              <a:buNone/>
              <a:defRPr sz="3800"/>
            </a:lvl1pPr>
            <a:lvl2pPr marL="0" indent="228600" algn="ctr">
              <a:lnSpc>
                <a:spcPct val="100000"/>
              </a:lnSpc>
              <a:spcBef>
                <a:spcPts val="0"/>
              </a:spcBef>
              <a:buSzTx/>
              <a:buNone/>
              <a:defRPr sz="3800"/>
            </a:lvl2pPr>
            <a:lvl3pPr marL="0" indent="457200" algn="ctr">
              <a:lnSpc>
                <a:spcPct val="100000"/>
              </a:lnSpc>
              <a:spcBef>
                <a:spcPts val="0"/>
              </a:spcBef>
              <a:buSzTx/>
              <a:buNone/>
              <a:defRPr sz="3800"/>
            </a:lvl3pPr>
            <a:lvl4pPr marL="0" indent="685800" algn="ctr">
              <a:lnSpc>
                <a:spcPct val="100000"/>
              </a:lnSpc>
              <a:spcBef>
                <a:spcPts val="0"/>
              </a:spcBef>
              <a:buSzTx/>
              <a:buNone/>
              <a:defRPr sz="3800"/>
            </a:lvl4pPr>
            <a:lvl5pPr marL="0" indent="914400" algn="ctr">
              <a:lnSpc>
                <a:spcPct val="100000"/>
              </a:lnSpc>
              <a:spcBef>
                <a:spcPts val="0"/>
              </a:spcBef>
              <a:buSzTx/>
              <a:buNone/>
              <a:defRPr sz="3800"/>
            </a:lvl5pPr>
          </a:lstStyle>
          <a:p>
            <a:pPr lvl="0">
              <a:defRPr sz="1800">
                <a:solidFill>
                  <a:srgbClr val="000000"/>
                </a:solidFill>
              </a:defRPr>
            </a:pPr>
            <a:r>
              <a:rPr sz="3800">
                <a:solidFill>
                  <a:srgbClr val="535353"/>
                </a:solidFill>
              </a:rPr>
              <a:t>Body Level One</a:t>
            </a:r>
          </a:p>
          <a:p>
            <a:pPr lvl="1">
              <a:defRPr sz="1800">
                <a:solidFill>
                  <a:srgbClr val="000000"/>
                </a:solidFill>
              </a:defRPr>
            </a:pPr>
            <a:r>
              <a:rPr sz="3800">
                <a:solidFill>
                  <a:srgbClr val="535353"/>
                </a:solidFill>
              </a:rPr>
              <a:t>Body Level Two</a:t>
            </a:r>
          </a:p>
          <a:p>
            <a:pPr lvl="2">
              <a:defRPr sz="1800">
                <a:solidFill>
                  <a:srgbClr val="000000"/>
                </a:solidFill>
              </a:defRPr>
            </a:pPr>
            <a:r>
              <a:rPr sz="3800">
                <a:solidFill>
                  <a:srgbClr val="535353"/>
                </a:solidFill>
              </a:rPr>
              <a:t>Body Level Three</a:t>
            </a:r>
          </a:p>
          <a:p>
            <a:pPr lvl="3">
              <a:defRPr sz="1800">
                <a:solidFill>
                  <a:srgbClr val="000000"/>
                </a:solidFill>
              </a:defRPr>
            </a:pPr>
            <a:r>
              <a:rPr sz="3800">
                <a:solidFill>
                  <a:srgbClr val="535353"/>
                </a:solidFill>
              </a:rPr>
              <a:t>Body Level Four</a:t>
            </a:r>
          </a:p>
          <a:p>
            <a:pPr lvl="4">
              <a:defRPr sz="1800">
                <a:solidFill>
                  <a:srgbClr val="000000"/>
                </a:solidFill>
              </a:defRPr>
            </a:pPr>
            <a:r>
              <a:rPr sz="3800">
                <a:solidFill>
                  <a:srgbClr val="535353"/>
                </a:solidFill>
              </a:rPr>
              <a:t>Body Level Five</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30237" r="28387" b="20883"/>
          <a:stretch/>
        </p:blipFill>
        <p:spPr>
          <a:xfrm>
            <a:off x="5707229" y="2214105"/>
            <a:ext cx="6632620" cy="6580069"/>
          </a:xfrm>
          <a:prstGeom prst="rect">
            <a:avLst/>
          </a:prstGeom>
        </p:spPr>
      </p:pic>
      <p:sp>
        <p:nvSpPr>
          <p:cNvPr id="2" name="Title 1"/>
          <p:cNvSpPr>
            <a:spLocks noGrp="1"/>
          </p:cNvSpPr>
          <p:nvPr>
            <p:ph type="title"/>
          </p:nvPr>
        </p:nvSpPr>
        <p:spPr>
          <a:gradFill flip="none" rotWithShape="1">
            <a:gsLst>
              <a:gs pos="0">
                <a:schemeClr val="accent5">
                  <a:lumMod val="40000"/>
                  <a:lumOff val="60000"/>
                </a:schemeClr>
              </a:gs>
              <a:gs pos="50000">
                <a:schemeClr val="accent5">
                  <a:lumMod val="20000"/>
                  <a:lumOff val="80000"/>
                </a:schemeClr>
              </a:gs>
              <a:gs pos="100000">
                <a:schemeClr val="bg1"/>
              </a:gs>
            </a:gsLst>
            <a:lin ang="5400000" scaled="1"/>
            <a:tileRect/>
          </a:gradFill>
        </p:spPr>
        <p:txBody>
          <a:bodyPr/>
          <a:lstStyle/>
          <a:p>
            <a:r>
              <a:rPr lang="en-US" dirty="0" smtClean="0"/>
              <a:t>Click to edit Master title style</a:t>
            </a:r>
            <a:endParaRPr lang="en-CA"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DED62F8-BA00-4FA6-9A6C-B1B5F87958EF}" type="datetimeFigureOut">
              <a:rPr lang="en-CA" smtClean="0">
                <a:solidFill>
                  <a:prstClr val="black">
                    <a:tint val="75000"/>
                  </a:prstClr>
                </a:solidFill>
              </a:rPr>
              <a:pPr/>
              <a:t>2018-10-16</a:t>
            </a:fld>
            <a:endParaRPr lang="en-CA">
              <a:solidFill>
                <a:prstClr val="black">
                  <a:tint val="75000"/>
                </a:prstClr>
              </a:solidFill>
            </a:endParaRPr>
          </a:p>
        </p:txBody>
      </p:sp>
      <p:sp>
        <p:nvSpPr>
          <p:cNvPr id="5" name="Footer Placeholder 4"/>
          <p:cNvSpPr>
            <a:spLocks noGrp="1"/>
          </p:cNvSpPr>
          <p:nvPr>
            <p:ph type="ftr" sz="quarter" idx="11"/>
          </p:nvPr>
        </p:nvSpPr>
        <p:spPr>
          <a:xfrm>
            <a:off x="4443307" y="9040143"/>
            <a:ext cx="4118187" cy="519289"/>
          </a:xfrm>
          <a:prstGeom prst="rect">
            <a:avLst/>
          </a:prstGeom>
        </p:spPr>
        <p:txBody>
          <a:bodyPr/>
          <a:lstStyle/>
          <a:p>
            <a:pPr algn="l" defTabSz="1300460" rtl="0"/>
            <a:endParaRPr lang="en-CA" sz="2560" kern="1200">
              <a:solidFill>
                <a:prstClr val="black"/>
              </a:solidFill>
            </a:endParaRPr>
          </a:p>
        </p:txBody>
      </p:sp>
      <p:sp>
        <p:nvSpPr>
          <p:cNvPr id="6" name="Slide Number Placeholder 5"/>
          <p:cNvSpPr>
            <a:spLocks noGrp="1"/>
          </p:cNvSpPr>
          <p:nvPr>
            <p:ph type="sldNum" sz="quarter" idx="12"/>
          </p:nvPr>
        </p:nvSpPr>
        <p:spPr/>
        <p:txBody>
          <a:bodyPr/>
          <a:lstStyle/>
          <a:p>
            <a:fld id="{2FA16B75-36A8-482E-84DD-EDEE3A38479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3695992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smtClean="0"/>
              <a:t>Click to edit Master title style</a:t>
            </a:r>
            <a:endParaRPr lang="en-CA"/>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ED62F8-BA00-4FA6-9A6C-B1B5F87958EF}" type="datetimeFigureOut">
              <a:rPr lang="en-CA" smtClean="0">
                <a:solidFill>
                  <a:prstClr val="black">
                    <a:tint val="75000"/>
                  </a:prstClr>
                </a:solidFill>
              </a:rPr>
              <a:pPr/>
              <a:t>2018-10-16</a:t>
            </a:fld>
            <a:endParaRPr lang="en-CA">
              <a:solidFill>
                <a:prstClr val="black">
                  <a:tint val="75000"/>
                </a:prstClr>
              </a:solidFill>
            </a:endParaRPr>
          </a:p>
        </p:txBody>
      </p:sp>
      <p:sp>
        <p:nvSpPr>
          <p:cNvPr id="5" name="Footer Placeholder 4"/>
          <p:cNvSpPr>
            <a:spLocks noGrp="1"/>
          </p:cNvSpPr>
          <p:nvPr>
            <p:ph type="ftr" sz="quarter" idx="11"/>
          </p:nvPr>
        </p:nvSpPr>
        <p:spPr>
          <a:xfrm>
            <a:off x="4443307" y="9040143"/>
            <a:ext cx="4118187" cy="519289"/>
          </a:xfrm>
          <a:prstGeom prst="rect">
            <a:avLst/>
          </a:prstGeom>
        </p:spPr>
        <p:txBody>
          <a:bodyPr/>
          <a:lstStyle/>
          <a:p>
            <a:pPr algn="l" defTabSz="1300460" rtl="0"/>
            <a:endParaRPr lang="en-CA" sz="2560" kern="1200">
              <a:solidFill>
                <a:prstClr val="black"/>
              </a:solidFill>
            </a:endParaRPr>
          </a:p>
        </p:txBody>
      </p:sp>
      <p:sp>
        <p:nvSpPr>
          <p:cNvPr id="6" name="Slide Number Placeholder 5"/>
          <p:cNvSpPr>
            <a:spLocks noGrp="1"/>
          </p:cNvSpPr>
          <p:nvPr>
            <p:ph type="sldNum" sz="quarter" idx="12"/>
          </p:nvPr>
        </p:nvSpPr>
        <p:spPr/>
        <p:txBody>
          <a:bodyPr/>
          <a:lstStyle/>
          <a:p>
            <a:fld id="{2FA16B75-36A8-482E-84DD-EDEE3A38479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12869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BDED62F8-BA00-4FA6-9A6C-B1B5F87958EF}" type="datetimeFigureOut">
              <a:rPr lang="en-CA" smtClean="0">
                <a:solidFill>
                  <a:prstClr val="black">
                    <a:tint val="75000"/>
                  </a:prstClr>
                </a:solidFill>
              </a:rPr>
              <a:pPr/>
              <a:t>2018-10-16</a:t>
            </a:fld>
            <a:endParaRPr lang="en-CA">
              <a:solidFill>
                <a:prstClr val="black">
                  <a:tint val="75000"/>
                </a:prstClr>
              </a:solidFill>
            </a:endParaRPr>
          </a:p>
        </p:txBody>
      </p:sp>
      <p:sp>
        <p:nvSpPr>
          <p:cNvPr id="6" name="Footer Placeholder 5"/>
          <p:cNvSpPr>
            <a:spLocks noGrp="1"/>
          </p:cNvSpPr>
          <p:nvPr>
            <p:ph type="ftr" sz="quarter" idx="11"/>
          </p:nvPr>
        </p:nvSpPr>
        <p:spPr>
          <a:xfrm>
            <a:off x="4443307" y="9040143"/>
            <a:ext cx="4118187" cy="519289"/>
          </a:xfrm>
          <a:prstGeom prst="rect">
            <a:avLst/>
          </a:prstGeom>
        </p:spPr>
        <p:txBody>
          <a:bodyPr/>
          <a:lstStyle/>
          <a:p>
            <a:pPr algn="l" defTabSz="1300460" rtl="0"/>
            <a:endParaRPr lang="en-CA" sz="2560" kern="1200">
              <a:solidFill>
                <a:prstClr val="black"/>
              </a:solidFill>
            </a:endParaRPr>
          </a:p>
        </p:txBody>
      </p:sp>
      <p:sp>
        <p:nvSpPr>
          <p:cNvPr id="7" name="Slide Number Placeholder 6"/>
          <p:cNvSpPr>
            <a:spLocks noGrp="1"/>
          </p:cNvSpPr>
          <p:nvPr>
            <p:ph type="sldNum" sz="quarter" idx="12"/>
          </p:nvPr>
        </p:nvSpPr>
        <p:spPr/>
        <p:txBody>
          <a:bodyPr/>
          <a:lstStyle/>
          <a:p>
            <a:fld id="{2FA16B75-36A8-482E-84DD-EDEE3A38479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99627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BDED62F8-BA00-4FA6-9A6C-B1B5F87958EF}" type="datetimeFigureOut">
              <a:rPr lang="en-CA" smtClean="0">
                <a:solidFill>
                  <a:prstClr val="black">
                    <a:tint val="75000"/>
                  </a:prstClr>
                </a:solidFill>
              </a:rPr>
              <a:pPr/>
              <a:t>2018-10-16</a:t>
            </a:fld>
            <a:endParaRPr lang="en-CA">
              <a:solidFill>
                <a:prstClr val="black">
                  <a:tint val="75000"/>
                </a:prstClr>
              </a:solidFill>
            </a:endParaRPr>
          </a:p>
        </p:txBody>
      </p:sp>
      <p:sp>
        <p:nvSpPr>
          <p:cNvPr id="8" name="Footer Placeholder 7"/>
          <p:cNvSpPr>
            <a:spLocks noGrp="1"/>
          </p:cNvSpPr>
          <p:nvPr>
            <p:ph type="ftr" sz="quarter" idx="11"/>
          </p:nvPr>
        </p:nvSpPr>
        <p:spPr>
          <a:xfrm>
            <a:off x="4443307" y="9040143"/>
            <a:ext cx="4118187" cy="519289"/>
          </a:xfrm>
          <a:prstGeom prst="rect">
            <a:avLst/>
          </a:prstGeom>
        </p:spPr>
        <p:txBody>
          <a:bodyPr/>
          <a:lstStyle/>
          <a:p>
            <a:pPr algn="l" defTabSz="1300460" rtl="0"/>
            <a:endParaRPr lang="en-CA" sz="2560" kern="1200">
              <a:solidFill>
                <a:prstClr val="black"/>
              </a:solidFill>
            </a:endParaRPr>
          </a:p>
        </p:txBody>
      </p:sp>
      <p:sp>
        <p:nvSpPr>
          <p:cNvPr id="9" name="Slide Number Placeholder 8"/>
          <p:cNvSpPr>
            <a:spLocks noGrp="1"/>
          </p:cNvSpPr>
          <p:nvPr>
            <p:ph type="sldNum" sz="quarter" idx="12"/>
          </p:nvPr>
        </p:nvSpPr>
        <p:spPr/>
        <p:txBody>
          <a:bodyPr/>
          <a:lstStyle/>
          <a:p>
            <a:fld id="{2FA16B75-36A8-482E-84DD-EDEE3A38479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52081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BDED62F8-BA00-4FA6-9A6C-B1B5F87958EF}" type="datetimeFigureOut">
              <a:rPr lang="en-CA" smtClean="0">
                <a:solidFill>
                  <a:prstClr val="black">
                    <a:tint val="75000"/>
                  </a:prstClr>
                </a:solidFill>
              </a:rPr>
              <a:pPr/>
              <a:t>2018-10-16</a:t>
            </a:fld>
            <a:endParaRPr lang="en-CA">
              <a:solidFill>
                <a:prstClr val="black">
                  <a:tint val="75000"/>
                </a:prstClr>
              </a:solidFill>
            </a:endParaRPr>
          </a:p>
        </p:txBody>
      </p:sp>
      <p:sp>
        <p:nvSpPr>
          <p:cNvPr id="4" name="Footer Placeholder 3"/>
          <p:cNvSpPr>
            <a:spLocks noGrp="1"/>
          </p:cNvSpPr>
          <p:nvPr>
            <p:ph type="ftr" sz="quarter" idx="11"/>
          </p:nvPr>
        </p:nvSpPr>
        <p:spPr>
          <a:xfrm>
            <a:off x="4443307" y="9040143"/>
            <a:ext cx="4118187" cy="519289"/>
          </a:xfrm>
          <a:prstGeom prst="rect">
            <a:avLst/>
          </a:prstGeom>
        </p:spPr>
        <p:txBody>
          <a:bodyPr/>
          <a:lstStyle/>
          <a:p>
            <a:pPr algn="l" defTabSz="1300460" rtl="0"/>
            <a:endParaRPr lang="en-CA" sz="2560" kern="1200">
              <a:solidFill>
                <a:prstClr val="black"/>
              </a:solidFill>
            </a:endParaRPr>
          </a:p>
        </p:txBody>
      </p:sp>
      <p:sp>
        <p:nvSpPr>
          <p:cNvPr id="5" name="Slide Number Placeholder 4"/>
          <p:cNvSpPr>
            <a:spLocks noGrp="1"/>
          </p:cNvSpPr>
          <p:nvPr>
            <p:ph type="sldNum" sz="quarter" idx="12"/>
          </p:nvPr>
        </p:nvSpPr>
        <p:spPr/>
        <p:txBody>
          <a:bodyPr/>
          <a:lstStyle/>
          <a:p>
            <a:fld id="{2FA16B75-36A8-482E-84DD-EDEE3A38479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799239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ED62F8-BA00-4FA6-9A6C-B1B5F87958EF}" type="datetimeFigureOut">
              <a:rPr lang="en-CA" smtClean="0">
                <a:solidFill>
                  <a:prstClr val="black">
                    <a:tint val="75000"/>
                  </a:prstClr>
                </a:solidFill>
              </a:rPr>
              <a:pPr/>
              <a:t>2018-10-16</a:t>
            </a:fld>
            <a:endParaRPr lang="en-CA">
              <a:solidFill>
                <a:prstClr val="black">
                  <a:tint val="75000"/>
                </a:prstClr>
              </a:solidFill>
            </a:endParaRPr>
          </a:p>
        </p:txBody>
      </p:sp>
      <p:sp>
        <p:nvSpPr>
          <p:cNvPr id="3" name="Footer Placeholder 2"/>
          <p:cNvSpPr>
            <a:spLocks noGrp="1"/>
          </p:cNvSpPr>
          <p:nvPr>
            <p:ph type="ftr" sz="quarter" idx="11"/>
          </p:nvPr>
        </p:nvSpPr>
        <p:spPr>
          <a:xfrm>
            <a:off x="4443307" y="9040143"/>
            <a:ext cx="4118187" cy="519289"/>
          </a:xfrm>
          <a:prstGeom prst="rect">
            <a:avLst/>
          </a:prstGeom>
        </p:spPr>
        <p:txBody>
          <a:bodyPr/>
          <a:lstStyle/>
          <a:p>
            <a:pPr algn="l" defTabSz="1300460" rtl="0"/>
            <a:endParaRPr lang="en-CA" sz="2560" kern="1200">
              <a:solidFill>
                <a:prstClr val="black"/>
              </a:solidFill>
            </a:endParaRPr>
          </a:p>
        </p:txBody>
      </p:sp>
      <p:sp>
        <p:nvSpPr>
          <p:cNvPr id="4" name="Slide Number Placeholder 3"/>
          <p:cNvSpPr>
            <a:spLocks noGrp="1"/>
          </p:cNvSpPr>
          <p:nvPr>
            <p:ph type="sldNum" sz="quarter" idx="12"/>
          </p:nvPr>
        </p:nvSpPr>
        <p:spPr/>
        <p:txBody>
          <a:bodyPr/>
          <a:lstStyle/>
          <a:p>
            <a:fld id="{2FA16B75-36A8-482E-84DD-EDEE3A38479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14243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smtClean="0"/>
              <a:t>Click to edit Master title style</a:t>
            </a:r>
            <a:endParaRPr lang="en-CA"/>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ED62F8-BA00-4FA6-9A6C-B1B5F87958EF}" type="datetimeFigureOut">
              <a:rPr lang="en-CA" smtClean="0">
                <a:solidFill>
                  <a:prstClr val="black">
                    <a:tint val="75000"/>
                  </a:prstClr>
                </a:solidFill>
              </a:rPr>
              <a:pPr/>
              <a:t>2018-10-16</a:t>
            </a:fld>
            <a:endParaRPr lang="en-CA">
              <a:solidFill>
                <a:prstClr val="black">
                  <a:tint val="75000"/>
                </a:prstClr>
              </a:solidFill>
            </a:endParaRPr>
          </a:p>
        </p:txBody>
      </p:sp>
      <p:sp>
        <p:nvSpPr>
          <p:cNvPr id="6" name="Footer Placeholder 5"/>
          <p:cNvSpPr>
            <a:spLocks noGrp="1"/>
          </p:cNvSpPr>
          <p:nvPr>
            <p:ph type="ftr" sz="quarter" idx="11"/>
          </p:nvPr>
        </p:nvSpPr>
        <p:spPr>
          <a:xfrm>
            <a:off x="4443307" y="9040143"/>
            <a:ext cx="4118187" cy="519289"/>
          </a:xfrm>
          <a:prstGeom prst="rect">
            <a:avLst/>
          </a:prstGeom>
        </p:spPr>
        <p:txBody>
          <a:bodyPr/>
          <a:lstStyle/>
          <a:p>
            <a:pPr algn="l" defTabSz="1300460" rtl="0"/>
            <a:endParaRPr lang="en-CA" sz="2560" kern="1200">
              <a:solidFill>
                <a:prstClr val="black"/>
              </a:solidFill>
            </a:endParaRPr>
          </a:p>
        </p:txBody>
      </p:sp>
      <p:sp>
        <p:nvSpPr>
          <p:cNvPr id="7" name="Slide Number Placeholder 6"/>
          <p:cNvSpPr>
            <a:spLocks noGrp="1"/>
          </p:cNvSpPr>
          <p:nvPr>
            <p:ph type="sldNum" sz="quarter" idx="12"/>
          </p:nvPr>
        </p:nvSpPr>
        <p:spPr/>
        <p:txBody>
          <a:bodyPr/>
          <a:lstStyle/>
          <a:p>
            <a:fld id="{2FA16B75-36A8-482E-84DD-EDEE3A38479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19838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smtClean="0"/>
              <a:t>Click to edit Master title style</a:t>
            </a:r>
            <a:endParaRPr lang="en-CA"/>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CA"/>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ED62F8-BA00-4FA6-9A6C-B1B5F87958EF}" type="datetimeFigureOut">
              <a:rPr lang="en-CA" smtClean="0">
                <a:solidFill>
                  <a:prstClr val="black">
                    <a:tint val="75000"/>
                  </a:prstClr>
                </a:solidFill>
              </a:rPr>
              <a:pPr/>
              <a:t>2018-10-16</a:t>
            </a:fld>
            <a:endParaRPr lang="en-CA">
              <a:solidFill>
                <a:prstClr val="black">
                  <a:tint val="75000"/>
                </a:prstClr>
              </a:solidFill>
            </a:endParaRPr>
          </a:p>
        </p:txBody>
      </p:sp>
      <p:sp>
        <p:nvSpPr>
          <p:cNvPr id="6" name="Footer Placeholder 5"/>
          <p:cNvSpPr>
            <a:spLocks noGrp="1"/>
          </p:cNvSpPr>
          <p:nvPr>
            <p:ph type="ftr" sz="quarter" idx="11"/>
          </p:nvPr>
        </p:nvSpPr>
        <p:spPr>
          <a:xfrm>
            <a:off x="4443307" y="9040143"/>
            <a:ext cx="4118187" cy="519289"/>
          </a:xfrm>
          <a:prstGeom prst="rect">
            <a:avLst/>
          </a:prstGeom>
        </p:spPr>
        <p:txBody>
          <a:bodyPr/>
          <a:lstStyle/>
          <a:p>
            <a:pPr algn="l" defTabSz="1300460" rtl="0"/>
            <a:endParaRPr lang="en-CA" sz="2560" kern="1200">
              <a:solidFill>
                <a:prstClr val="black"/>
              </a:solidFill>
            </a:endParaRPr>
          </a:p>
        </p:txBody>
      </p:sp>
      <p:sp>
        <p:nvSpPr>
          <p:cNvPr id="7" name="Slide Number Placeholder 6"/>
          <p:cNvSpPr>
            <a:spLocks noGrp="1"/>
          </p:cNvSpPr>
          <p:nvPr>
            <p:ph type="sldNum" sz="quarter" idx="12"/>
          </p:nvPr>
        </p:nvSpPr>
        <p:spPr/>
        <p:txBody>
          <a:bodyPr/>
          <a:lstStyle/>
          <a:p>
            <a:fld id="{2FA16B75-36A8-482E-84DD-EDEE3A38479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516554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DED62F8-BA00-4FA6-9A6C-B1B5F87958EF}" type="datetimeFigureOut">
              <a:rPr lang="en-CA" smtClean="0">
                <a:solidFill>
                  <a:prstClr val="black">
                    <a:tint val="75000"/>
                  </a:prstClr>
                </a:solidFill>
              </a:rPr>
              <a:pPr/>
              <a:t>2018-10-16</a:t>
            </a:fld>
            <a:endParaRPr lang="en-CA">
              <a:solidFill>
                <a:prstClr val="black">
                  <a:tint val="75000"/>
                </a:prstClr>
              </a:solidFill>
            </a:endParaRPr>
          </a:p>
        </p:txBody>
      </p:sp>
      <p:sp>
        <p:nvSpPr>
          <p:cNvPr id="5" name="Footer Placeholder 4"/>
          <p:cNvSpPr>
            <a:spLocks noGrp="1"/>
          </p:cNvSpPr>
          <p:nvPr>
            <p:ph type="ftr" sz="quarter" idx="11"/>
          </p:nvPr>
        </p:nvSpPr>
        <p:spPr>
          <a:xfrm>
            <a:off x="4443307" y="9040143"/>
            <a:ext cx="4118187" cy="519289"/>
          </a:xfrm>
          <a:prstGeom prst="rect">
            <a:avLst/>
          </a:prstGeom>
        </p:spPr>
        <p:txBody>
          <a:bodyPr/>
          <a:lstStyle/>
          <a:p>
            <a:pPr algn="l" defTabSz="1300460" rtl="0"/>
            <a:endParaRPr lang="en-CA" sz="2560" kern="1200">
              <a:solidFill>
                <a:prstClr val="black"/>
              </a:solidFill>
            </a:endParaRPr>
          </a:p>
        </p:txBody>
      </p:sp>
      <p:sp>
        <p:nvSpPr>
          <p:cNvPr id="6" name="Slide Number Placeholder 5"/>
          <p:cNvSpPr>
            <a:spLocks noGrp="1"/>
          </p:cNvSpPr>
          <p:nvPr>
            <p:ph type="sldNum" sz="quarter" idx="12"/>
          </p:nvPr>
        </p:nvSpPr>
        <p:spPr/>
        <p:txBody>
          <a:bodyPr/>
          <a:lstStyle/>
          <a:p>
            <a:fld id="{2FA16B75-36A8-482E-84DD-EDEE3A38479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1156490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DED62F8-BA00-4FA6-9A6C-B1B5F87958EF}" type="datetimeFigureOut">
              <a:rPr lang="en-CA" smtClean="0">
                <a:solidFill>
                  <a:prstClr val="black">
                    <a:tint val="75000"/>
                  </a:prstClr>
                </a:solidFill>
              </a:rPr>
              <a:pPr/>
              <a:t>2018-10-16</a:t>
            </a:fld>
            <a:endParaRPr lang="en-CA">
              <a:solidFill>
                <a:prstClr val="black">
                  <a:tint val="75000"/>
                </a:prstClr>
              </a:solidFill>
            </a:endParaRPr>
          </a:p>
        </p:txBody>
      </p:sp>
      <p:sp>
        <p:nvSpPr>
          <p:cNvPr id="5" name="Footer Placeholder 4"/>
          <p:cNvSpPr>
            <a:spLocks noGrp="1"/>
          </p:cNvSpPr>
          <p:nvPr>
            <p:ph type="ftr" sz="quarter" idx="11"/>
          </p:nvPr>
        </p:nvSpPr>
        <p:spPr>
          <a:xfrm>
            <a:off x="4443307" y="9040143"/>
            <a:ext cx="4118187" cy="519289"/>
          </a:xfrm>
          <a:prstGeom prst="rect">
            <a:avLst/>
          </a:prstGeom>
        </p:spPr>
        <p:txBody>
          <a:bodyPr/>
          <a:lstStyle/>
          <a:p>
            <a:pPr algn="l" defTabSz="1300460" rtl="0"/>
            <a:endParaRPr lang="en-CA" sz="2560" kern="1200">
              <a:solidFill>
                <a:prstClr val="black"/>
              </a:solidFill>
            </a:endParaRPr>
          </a:p>
        </p:txBody>
      </p:sp>
      <p:sp>
        <p:nvSpPr>
          <p:cNvPr id="6" name="Slide Number Placeholder 5"/>
          <p:cNvSpPr>
            <a:spLocks noGrp="1"/>
          </p:cNvSpPr>
          <p:nvPr>
            <p:ph type="sldNum" sz="quarter" idx="12"/>
          </p:nvPr>
        </p:nvSpPr>
        <p:spPr/>
        <p:txBody>
          <a:bodyPr/>
          <a:lstStyle/>
          <a:p>
            <a:fld id="{2FA16B75-36A8-482E-84DD-EDEE3A38479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354257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cap="none">
                <a:solidFill>
                  <a:srgbClr val="000000"/>
                </a:solidFill>
              </a:defRPr>
            </a:pPr>
            <a:r>
              <a:rPr sz="7200" cap="all">
                <a:solidFill>
                  <a:srgbClr val="535353"/>
                </a:solidFill>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defRPr>
            </a:pPr>
            <a:r>
              <a:rPr sz="4600">
                <a:solidFill>
                  <a:srgbClr val="535353"/>
                </a:solidFill>
              </a:rPr>
              <a:t>Body Level One</a:t>
            </a:r>
          </a:p>
          <a:p>
            <a:pPr lvl="1">
              <a:defRPr sz="1800">
                <a:solidFill>
                  <a:srgbClr val="000000"/>
                </a:solidFill>
              </a:defRPr>
            </a:pPr>
            <a:r>
              <a:rPr sz="4600">
                <a:solidFill>
                  <a:srgbClr val="535353"/>
                </a:solidFill>
              </a:rPr>
              <a:t>Body Level Two</a:t>
            </a:r>
          </a:p>
          <a:p>
            <a:pPr lvl="2">
              <a:defRPr sz="1800">
                <a:solidFill>
                  <a:srgbClr val="000000"/>
                </a:solidFill>
              </a:defRPr>
            </a:pPr>
            <a:r>
              <a:rPr sz="4600">
                <a:solidFill>
                  <a:srgbClr val="535353"/>
                </a:solidFill>
              </a:rPr>
              <a:t>Body Level Three</a:t>
            </a:r>
          </a:p>
          <a:p>
            <a:pPr lvl="3">
              <a:defRPr sz="1800">
                <a:solidFill>
                  <a:srgbClr val="000000"/>
                </a:solidFill>
              </a:defRPr>
            </a:pPr>
            <a:r>
              <a:rPr sz="4600">
                <a:solidFill>
                  <a:srgbClr val="535353"/>
                </a:solidFill>
              </a:rPr>
              <a:t>Body Level Four</a:t>
            </a:r>
          </a:p>
          <a:p>
            <a:pPr lvl="4">
              <a:defRPr sz="1800">
                <a:solidFill>
                  <a:srgbClr val="000000"/>
                </a:solidFill>
              </a:defRPr>
            </a:pPr>
            <a:r>
              <a:rPr sz="4600">
                <a:solidFill>
                  <a:srgbClr val="535353"/>
                </a:solidFill>
              </a:rPr>
              <a:t>Body Level Five</a:t>
            </a:r>
          </a:p>
        </p:txBody>
      </p:sp>
      <p:pic>
        <p:nvPicPr>
          <p:cNvPr id="4" name="Effort_Logo.png"/>
          <p:cNvPicPr/>
          <p:nvPr userDrawn="1"/>
        </p:nvPicPr>
        <p:blipFill>
          <a:blip r:embed="rId2">
            <a:extLst/>
          </a:blip>
          <a:srcRect r="30802" b="51271"/>
          <a:stretch>
            <a:fillRect/>
          </a:stretch>
        </p:blipFill>
        <p:spPr>
          <a:xfrm>
            <a:off x="10679502" y="194540"/>
            <a:ext cx="2910261" cy="1508226"/>
          </a:xfrm>
          <a:prstGeom prst="rect">
            <a:avLst/>
          </a:prstGeom>
          <a:ln w="12700">
            <a:miter lim="400000"/>
          </a:ln>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762000" y="762000"/>
            <a:ext cx="11468100" cy="8216900"/>
          </a:xfrm>
          <a:prstGeom prst="rect">
            <a:avLst/>
          </a:prstGeom>
        </p:spPr>
        <p:txBody>
          <a:bodyPr/>
          <a:lstStyle/>
          <a:p>
            <a:pPr lvl="0">
              <a:defRPr sz="1800">
                <a:solidFill>
                  <a:srgbClr val="000000"/>
                </a:solidFill>
              </a:defRPr>
            </a:pPr>
            <a:r>
              <a:rPr sz="4600">
                <a:solidFill>
                  <a:srgbClr val="535353"/>
                </a:solidFill>
              </a:rPr>
              <a:t>Body Level One</a:t>
            </a:r>
          </a:p>
          <a:p>
            <a:pPr lvl="1">
              <a:defRPr sz="1800">
                <a:solidFill>
                  <a:srgbClr val="000000"/>
                </a:solidFill>
              </a:defRPr>
            </a:pPr>
            <a:r>
              <a:rPr sz="4600">
                <a:solidFill>
                  <a:srgbClr val="535353"/>
                </a:solidFill>
              </a:rPr>
              <a:t>Body Level Two</a:t>
            </a:r>
          </a:p>
          <a:p>
            <a:pPr lvl="2">
              <a:defRPr sz="1800">
                <a:solidFill>
                  <a:srgbClr val="000000"/>
                </a:solidFill>
              </a:defRPr>
            </a:pPr>
            <a:r>
              <a:rPr sz="4600">
                <a:solidFill>
                  <a:srgbClr val="535353"/>
                </a:solidFill>
              </a:rPr>
              <a:t>Body Level Three</a:t>
            </a:r>
          </a:p>
          <a:p>
            <a:pPr lvl="3">
              <a:defRPr sz="1800">
                <a:solidFill>
                  <a:srgbClr val="000000"/>
                </a:solidFill>
              </a:defRPr>
            </a:pPr>
            <a:r>
              <a:rPr sz="4600">
                <a:solidFill>
                  <a:srgbClr val="535353"/>
                </a:solidFill>
              </a:rPr>
              <a:t>Body Level Four</a:t>
            </a:r>
          </a:p>
          <a:p>
            <a:pPr lvl="4">
              <a:defRPr sz="1800">
                <a:solidFill>
                  <a:srgbClr val="000000"/>
                </a:solidFill>
              </a:defRPr>
            </a:pPr>
            <a:r>
              <a:rPr sz="4600">
                <a:solidFill>
                  <a:srgbClr val="535353"/>
                </a:solidFill>
              </a:rP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3.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cap="none">
                <a:solidFill>
                  <a:srgbClr val="000000"/>
                </a:solidFill>
              </a:defRPr>
            </a:pPr>
            <a:r>
              <a:rPr sz="7200" cap="all">
                <a:solidFill>
                  <a:srgbClr val="535353"/>
                </a:solidFill>
              </a:rPr>
              <a:t>Title Text</a:t>
            </a:r>
          </a:p>
        </p:txBody>
      </p:sp>
      <p:sp>
        <p:nvSpPr>
          <p:cNvPr id="3" name="Shape 3"/>
          <p:cNvSpPr>
            <a:spLocks noGrp="1"/>
          </p:cNvSpPr>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4600">
                <a:solidFill>
                  <a:srgbClr val="535353"/>
                </a:solidFill>
              </a:rPr>
              <a:t>Body Level One</a:t>
            </a:r>
          </a:p>
          <a:p>
            <a:pPr lvl="1">
              <a:defRPr sz="1800">
                <a:solidFill>
                  <a:srgbClr val="000000"/>
                </a:solidFill>
              </a:defRPr>
            </a:pPr>
            <a:r>
              <a:rPr sz="4600">
                <a:solidFill>
                  <a:srgbClr val="535353"/>
                </a:solidFill>
              </a:rPr>
              <a:t>Body Level Two</a:t>
            </a:r>
          </a:p>
          <a:p>
            <a:pPr lvl="2">
              <a:defRPr sz="1800">
                <a:solidFill>
                  <a:srgbClr val="000000"/>
                </a:solidFill>
              </a:defRPr>
            </a:pPr>
            <a:r>
              <a:rPr sz="4600">
                <a:solidFill>
                  <a:srgbClr val="535353"/>
                </a:solidFill>
              </a:rPr>
              <a:t>Body Level Three</a:t>
            </a:r>
          </a:p>
          <a:p>
            <a:pPr lvl="3">
              <a:defRPr sz="1800">
                <a:solidFill>
                  <a:srgbClr val="000000"/>
                </a:solidFill>
              </a:defRPr>
            </a:pPr>
            <a:r>
              <a:rPr sz="4600">
                <a:solidFill>
                  <a:srgbClr val="535353"/>
                </a:solidFill>
              </a:rPr>
              <a:t>Body Level Four</a:t>
            </a:r>
          </a:p>
          <a:p>
            <a:pPr lvl="4">
              <a:defRPr sz="1800">
                <a:solidFill>
                  <a:srgbClr val="000000"/>
                </a:solidFill>
              </a:defRPr>
            </a:pPr>
            <a:r>
              <a:rPr sz="4600">
                <a:solidFill>
                  <a:srgbClr val="535353"/>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transition spd="med"/>
  <p:txStyles>
    <p:titleStyle>
      <a:lvl1pPr algn="ctr" defTabSz="584200">
        <a:defRPr sz="7200" cap="all">
          <a:solidFill>
            <a:srgbClr val="535353"/>
          </a:solidFill>
          <a:latin typeface="+mn-lt"/>
          <a:ea typeface="+mn-ea"/>
          <a:cs typeface="+mn-cs"/>
          <a:sym typeface="Gill Sans Light"/>
        </a:defRPr>
      </a:lvl1pPr>
      <a:lvl2pPr indent="228600" algn="ctr" defTabSz="584200">
        <a:defRPr sz="7200" cap="all">
          <a:solidFill>
            <a:srgbClr val="535353"/>
          </a:solidFill>
          <a:latin typeface="+mn-lt"/>
          <a:ea typeface="+mn-ea"/>
          <a:cs typeface="+mn-cs"/>
          <a:sym typeface="Gill Sans Light"/>
        </a:defRPr>
      </a:lvl2pPr>
      <a:lvl3pPr indent="457200" algn="ctr" defTabSz="584200">
        <a:defRPr sz="7200" cap="all">
          <a:solidFill>
            <a:srgbClr val="535353"/>
          </a:solidFill>
          <a:latin typeface="+mn-lt"/>
          <a:ea typeface="+mn-ea"/>
          <a:cs typeface="+mn-cs"/>
          <a:sym typeface="Gill Sans Light"/>
        </a:defRPr>
      </a:lvl3pPr>
      <a:lvl4pPr indent="685800" algn="ctr" defTabSz="584200">
        <a:defRPr sz="7200" cap="all">
          <a:solidFill>
            <a:srgbClr val="535353"/>
          </a:solidFill>
          <a:latin typeface="+mn-lt"/>
          <a:ea typeface="+mn-ea"/>
          <a:cs typeface="+mn-cs"/>
          <a:sym typeface="Gill Sans Light"/>
        </a:defRPr>
      </a:lvl4pPr>
      <a:lvl5pPr indent="914400" algn="ctr" defTabSz="584200">
        <a:defRPr sz="7200" cap="all">
          <a:solidFill>
            <a:srgbClr val="535353"/>
          </a:solidFill>
          <a:latin typeface="+mn-lt"/>
          <a:ea typeface="+mn-ea"/>
          <a:cs typeface="+mn-cs"/>
          <a:sym typeface="Gill Sans Light"/>
        </a:defRPr>
      </a:lvl5pPr>
      <a:lvl6pPr indent="1143000" algn="ctr" defTabSz="584200">
        <a:defRPr sz="7200" cap="all">
          <a:solidFill>
            <a:srgbClr val="535353"/>
          </a:solidFill>
          <a:latin typeface="+mn-lt"/>
          <a:ea typeface="+mn-ea"/>
          <a:cs typeface="+mn-cs"/>
          <a:sym typeface="Gill Sans Light"/>
        </a:defRPr>
      </a:lvl6pPr>
      <a:lvl7pPr indent="1371600" algn="ctr" defTabSz="584200">
        <a:defRPr sz="7200" cap="all">
          <a:solidFill>
            <a:srgbClr val="535353"/>
          </a:solidFill>
          <a:latin typeface="+mn-lt"/>
          <a:ea typeface="+mn-ea"/>
          <a:cs typeface="+mn-cs"/>
          <a:sym typeface="Gill Sans Light"/>
        </a:defRPr>
      </a:lvl7pPr>
      <a:lvl8pPr indent="1600200" algn="ctr" defTabSz="584200">
        <a:defRPr sz="7200" cap="all">
          <a:solidFill>
            <a:srgbClr val="535353"/>
          </a:solidFill>
          <a:latin typeface="+mn-lt"/>
          <a:ea typeface="+mn-ea"/>
          <a:cs typeface="+mn-cs"/>
          <a:sym typeface="Gill Sans Light"/>
        </a:defRPr>
      </a:lvl8pPr>
      <a:lvl9pPr indent="1828800" algn="ctr" defTabSz="584200">
        <a:defRPr sz="7200" cap="all">
          <a:solidFill>
            <a:srgbClr val="535353"/>
          </a:solidFill>
          <a:latin typeface="+mn-lt"/>
          <a:ea typeface="+mn-ea"/>
          <a:cs typeface="+mn-cs"/>
          <a:sym typeface="Gill Sans Light"/>
        </a:defRPr>
      </a:lvl9pPr>
    </p:titleStyle>
    <p:bodyStyle>
      <a:lvl1pPr marL="520700" indent="-520700" defTabSz="584200">
        <a:lnSpc>
          <a:spcPct val="120000"/>
        </a:lnSpc>
        <a:spcBef>
          <a:spcPts val="4600"/>
        </a:spcBef>
        <a:buSzPct val="82000"/>
        <a:buChar char="•"/>
        <a:defRPr sz="4600">
          <a:solidFill>
            <a:srgbClr val="535353"/>
          </a:solidFill>
          <a:latin typeface="+mn-lt"/>
          <a:ea typeface="+mn-ea"/>
          <a:cs typeface="+mn-cs"/>
          <a:sym typeface="Gill Sans Light"/>
        </a:defRPr>
      </a:lvl1pPr>
      <a:lvl2pPr marL="1041400" indent="-520700" defTabSz="584200">
        <a:lnSpc>
          <a:spcPct val="120000"/>
        </a:lnSpc>
        <a:spcBef>
          <a:spcPts val="4600"/>
        </a:spcBef>
        <a:buSzPct val="82000"/>
        <a:buChar char="•"/>
        <a:defRPr sz="4600">
          <a:solidFill>
            <a:srgbClr val="535353"/>
          </a:solidFill>
          <a:latin typeface="+mn-lt"/>
          <a:ea typeface="+mn-ea"/>
          <a:cs typeface="+mn-cs"/>
          <a:sym typeface="Gill Sans Light"/>
        </a:defRPr>
      </a:lvl2pPr>
      <a:lvl3pPr marL="1562100" indent="-520700" defTabSz="584200">
        <a:lnSpc>
          <a:spcPct val="120000"/>
        </a:lnSpc>
        <a:spcBef>
          <a:spcPts val="4600"/>
        </a:spcBef>
        <a:buSzPct val="82000"/>
        <a:buChar char="•"/>
        <a:defRPr sz="4600">
          <a:solidFill>
            <a:srgbClr val="535353"/>
          </a:solidFill>
          <a:latin typeface="+mn-lt"/>
          <a:ea typeface="+mn-ea"/>
          <a:cs typeface="+mn-cs"/>
          <a:sym typeface="Gill Sans Light"/>
        </a:defRPr>
      </a:lvl3pPr>
      <a:lvl4pPr marL="2082800" indent="-520700" defTabSz="584200">
        <a:lnSpc>
          <a:spcPct val="120000"/>
        </a:lnSpc>
        <a:spcBef>
          <a:spcPts val="4600"/>
        </a:spcBef>
        <a:buSzPct val="82000"/>
        <a:buChar char="•"/>
        <a:defRPr sz="4600">
          <a:solidFill>
            <a:srgbClr val="535353"/>
          </a:solidFill>
          <a:latin typeface="+mn-lt"/>
          <a:ea typeface="+mn-ea"/>
          <a:cs typeface="+mn-cs"/>
          <a:sym typeface="Gill Sans Light"/>
        </a:defRPr>
      </a:lvl4pPr>
      <a:lvl5pPr marL="2603500" indent="-520700" defTabSz="584200">
        <a:lnSpc>
          <a:spcPct val="120000"/>
        </a:lnSpc>
        <a:spcBef>
          <a:spcPts val="4600"/>
        </a:spcBef>
        <a:buSzPct val="82000"/>
        <a:buChar char="•"/>
        <a:defRPr sz="4600">
          <a:solidFill>
            <a:srgbClr val="535353"/>
          </a:solidFill>
          <a:latin typeface="+mn-lt"/>
          <a:ea typeface="+mn-ea"/>
          <a:cs typeface="+mn-cs"/>
          <a:sym typeface="Gill Sans Light"/>
        </a:defRPr>
      </a:lvl5pPr>
      <a:lvl6pPr marL="3124200" indent="-520700" defTabSz="584200">
        <a:lnSpc>
          <a:spcPct val="120000"/>
        </a:lnSpc>
        <a:spcBef>
          <a:spcPts val="4600"/>
        </a:spcBef>
        <a:buSzPct val="82000"/>
        <a:buChar char="•"/>
        <a:defRPr sz="4600">
          <a:solidFill>
            <a:srgbClr val="535353"/>
          </a:solidFill>
          <a:latin typeface="+mn-lt"/>
          <a:ea typeface="+mn-ea"/>
          <a:cs typeface="+mn-cs"/>
          <a:sym typeface="Gill Sans Light"/>
        </a:defRPr>
      </a:lvl6pPr>
      <a:lvl7pPr marL="3644900" indent="-520700" defTabSz="584200">
        <a:lnSpc>
          <a:spcPct val="120000"/>
        </a:lnSpc>
        <a:spcBef>
          <a:spcPts val="4600"/>
        </a:spcBef>
        <a:buSzPct val="82000"/>
        <a:buChar char="•"/>
        <a:defRPr sz="4600">
          <a:solidFill>
            <a:srgbClr val="535353"/>
          </a:solidFill>
          <a:latin typeface="+mn-lt"/>
          <a:ea typeface="+mn-ea"/>
          <a:cs typeface="+mn-cs"/>
          <a:sym typeface="Gill Sans Light"/>
        </a:defRPr>
      </a:lvl7pPr>
      <a:lvl8pPr marL="4165600" indent="-520700" defTabSz="584200">
        <a:lnSpc>
          <a:spcPct val="120000"/>
        </a:lnSpc>
        <a:spcBef>
          <a:spcPts val="4600"/>
        </a:spcBef>
        <a:buSzPct val="82000"/>
        <a:buChar char="•"/>
        <a:defRPr sz="4600">
          <a:solidFill>
            <a:srgbClr val="535353"/>
          </a:solidFill>
          <a:latin typeface="+mn-lt"/>
          <a:ea typeface="+mn-ea"/>
          <a:cs typeface="+mn-cs"/>
          <a:sym typeface="Gill Sans Light"/>
        </a:defRPr>
      </a:lvl8pPr>
      <a:lvl9pPr marL="4686300" indent="-520700" defTabSz="584200">
        <a:lnSpc>
          <a:spcPct val="120000"/>
        </a:lnSpc>
        <a:spcBef>
          <a:spcPts val="4600"/>
        </a:spcBef>
        <a:buSzPct val="82000"/>
        <a:buChar char="•"/>
        <a:defRPr sz="4600">
          <a:solidFill>
            <a:srgbClr val="535353"/>
          </a:solidFill>
          <a:latin typeface="+mn-lt"/>
          <a:ea typeface="+mn-ea"/>
          <a:cs typeface="+mn-cs"/>
          <a:sym typeface="Gill Sans Light"/>
        </a:defRPr>
      </a:lvl9pPr>
    </p:bodyStyle>
    <p:otherStyle>
      <a:lvl1pPr algn="ctr" defTabSz="584200">
        <a:defRPr>
          <a:solidFill>
            <a:schemeClr val="tx1"/>
          </a:solidFill>
          <a:latin typeface="+mn-lt"/>
          <a:ea typeface="+mn-ea"/>
          <a:cs typeface="+mn-cs"/>
          <a:sym typeface="Gill Sans Light"/>
        </a:defRPr>
      </a:lvl1pPr>
      <a:lvl2pPr indent="228600" algn="ctr" defTabSz="584200">
        <a:defRPr>
          <a:solidFill>
            <a:schemeClr val="tx1"/>
          </a:solidFill>
          <a:latin typeface="+mn-lt"/>
          <a:ea typeface="+mn-ea"/>
          <a:cs typeface="+mn-cs"/>
          <a:sym typeface="Gill Sans Light"/>
        </a:defRPr>
      </a:lvl2pPr>
      <a:lvl3pPr indent="457200" algn="ctr" defTabSz="584200">
        <a:defRPr>
          <a:solidFill>
            <a:schemeClr val="tx1"/>
          </a:solidFill>
          <a:latin typeface="+mn-lt"/>
          <a:ea typeface="+mn-ea"/>
          <a:cs typeface="+mn-cs"/>
          <a:sym typeface="Gill Sans Light"/>
        </a:defRPr>
      </a:lvl3pPr>
      <a:lvl4pPr indent="685800" algn="ctr" defTabSz="584200">
        <a:defRPr>
          <a:solidFill>
            <a:schemeClr val="tx1"/>
          </a:solidFill>
          <a:latin typeface="+mn-lt"/>
          <a:ea typeface="+mn-ea"/>
          <a:cs typeface="+mn-cs"/>
          <a:sym typeface="Gill Sans Light"/>
        </a:defRPr>
      </a:lvl4pPr>
      <a:lvl5pPr indent="914400" algn="ctr" defTabSz="584200">
        <a:defRPr>
          <a:solidFill>
            <a:schemeClr val="tx1"/>
          </a:solidFill>
          <a:latin typeface="+mn-lt"/>
          <a:ea typeface="+mn-ea"/>
          <a:cs typeface="+mn-cs"/>
          <a:sym typeface="Gill Sans Light"/>
        </a:defRPr>
      </a:lvl5pPr>
      <a:lvl6pPr indent="1143000" algn="ctr" defTabSz="584200">
        <a:defRPr>
          <a:solidFill>
            <a:schemeClr val="tx1"/>
          </a:solidFill>
          <a:latin typeface="+mn-lt"/>
          <a:ea typeface="+mn-ea"/>
          <a:cs typeface="+mn-cs"/>
          <a:sym typeface="Gill Sans Light"/>
        </a:defRPr>
      </a:lvl6pPr>
      <a:lvl7pPr indent="1371600" algn="ctr" defTabSz="584200">
        <a:defRPr>
          <a:solidFill>
            <a:schemeClr val="tx1"/>
          </a:solidFill>
          <a:latin typeface="+mn-lt"/>
          <a:ea typeface="+mn-ea"/>
          <a:cs typeface="+mn-cs"/>
          <a:sym typeface="Gill Sans Light"/>
        </a:defRPr>
      </a:lvl7pPr>
      <a:lvl8pPr indent="1600200" algn="ctr" defTabSz="584200">
        <a:defRPr>
          <a:solidFill>
            <a:schemeClr val="tx1"/>
          </a:solidFill>
          <a:latin typeface="+mn-lt"/>
          <a:ea typeface="+mn-ea"/>
          <a:cs typeface="+mn-cs"/>
          <a:sym typeface="Gill Sans Light"/>
        </a:defRPr>
      </a:lvl8pPr>
      <a:lvl9pPr indent="1828800" algn="ctr" defTabSz="584200">
        <a:defRPr>
          <a:solidFill>
            <a:schemeClr val="tx1"/>
          </a:solidFill>
          <a:latin typeface="+mn-lt"/>
          <a:ea typeface="+mn-ea"/>
          <a:cs typeface="+mn-cs"/>
          <a:sym typeface="Gill Sans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031E74"/>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866987" y="2709333"/>
            <a:ext cx="11054080" cy="585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7" name="Rectangle 3"/>
          <p:cNvSpPr>
            <a:spLocks noGrp="1" noChangeArrowheads="1"/>
          </p:cNvSpPr>
          <p:nvPr>
            <p:ph type="title"/>
          </p:nvPr>
        </p:nvSpPr>
        <p:spPr bwMode="auto">
          <a:xfrm>
            <a:off x="975360" y="866987"/>
            <a:ext cx="1105408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4" name="Slide Number Placeholder 5"/>
          <p:cNvSpPr>
            <a:spLocks noGrp="1"/>
          </p:cNvSpPr>
          <p:nvPr>
            <p:ph type="sldNum" sz="quarter" idx="4"/>
          </p:nvPr>
        </p:nvSpPr>
        <p:spPr>
          <a:xfrm>
            <a:off x="9753600" y="9067238"/>
            <a:ext cx="3034453" cy="520793"/>
          </a:xfrm>
          <a:prstGeom prst="rect">
            <a:avLst/>
          </a:prstGeom>
        </p:spPr>
        <p:txBody>
          <a:bodyPr vert="horz" lIns="91440" tIns="45720" rIns="91440" bIns="45720" rtlCol="0" anchor="ctr"/>
          <a:lstStyle>
            <a:lvl1pPr algn="r">
              <a:defRPr sz="1280">
                <a:solidFill>
                  <a:schemeClr val="tx1"/>
                </a:solidFill>
              </a:defRPr>
            </a:lvl1pPr>
          </a:lstStyle>
          <a:p>
            <a:pPr defTabSz="1300460" rtl="0" eaLnBrk="0" fontAlgn="base" hangingPunct="0">
              <a:spcBef>
                <a:spcPct val="0"/>
              </a:spcBef>
              <a:spcAft>
                <a:spcPct val="0"/>
              </a:spcAft>
            </a:pPr>
            <a:fld id="{05CB6F6E-EFBB-4B19-903D-44C1429DCAC5}" type="slidenum">
              <a:rPr lang="en-US" kern="1200" smtClean="0">
                <a:solidFill>
                  <a:srgbClr val="FFFFFF"/>
                </a:solidFill>
                <a:cs typeface="Arial" charset="0"/>
              </a:rPr>
              <a:pPr defTabSz="1300460" rtl="0" eaLnBrk="0" fontAlgn="base" hangingPunct="0">
                <a:spcBef>
                  <a:spcPct val="0"/>
                </a:spcBef>
                <a:spcAft>
                  <a:spcPct val="0"/>
                </a:spcAft>
              </a:pPr>
              <a:t>‹#›</a:t>
            </a:fld>
            <a:endParaRPr lang="en-US" kern="1200" dirty="0">
              <a:solidFill>
                <a:srgbClr val="FFFFFF"/>
              </a:solidFill>
              <a:cs typeface="Arial" charset="0"/>
            </a:endParaRPr>
          </a:p>
        </p:txBody>
      </p:sp>
    </p:spTree>
    <p:extLst>
      <p:ext uri="{BB962C8B-B14F-4D97-AF65-F5344CB8AC3E}">
        <p14:creationId xmlns:p14="http://schemas.microsoft.com/office/powerpoint/2010/main" val="182898579"/>
      </p:ext>
    </p:extLst>
  </p:cSld>
  <p:clrMap bg1="dk2" tx1="lt1" bg2="dk1"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693" b="1">
          <a:solidFill>
            <a:schemeClr val="tx2"/>
          </a:solidFill>
          <a:effectLst/>
          <a:latin typeface="+mj-lt"/>
          <a:ea typeface="MS PGothic" pitchFamily="34" charset="-128"/>
          <a:cs typeface="MS PGothic" charset="0"/>
        </a:defRPr>
      </a:lvl1pPr>
      <a:lvl2pPr algn="ctr" rtl="0" eaLnBrk="0" fontAlgn="base" hangingPunct="0">
        <a:spcBef>
          <a:spcPct val="0"/>
        </a:spcBef>
        <a:spcAft>
          <a:spcPct val="0"/>
        </a:spcAft>
        <a:defRPr sz="4693" b="1">
          <a:solidFill>
            <a:schemeClr val="tx2"/>
          </a:solidFill>
          <a:effectLst>
            <a:outerShdw blurRad="38100" dist="38100" dir="2700000" algn="tl">
              <a:srgbClr val="000000"/>
            </a:outerShdw>
          </a:effectLst>
          <a:latin typeface="Arial" charset="0"/>
          <a:ea typeface="MS PGothic" pitchFamily="34" charset="-128"/>
          <a:cs typeface="MS PGothic" charset="0"/>
        </a:defRPr>
      </a:lvl2pPr>
      <a:lvl3pPr algn="ctr" rtl="0" eaLnBrk="0" fontAlgn="base" hangingPunct="0">
        <a:spcBef>
          <a:spcPct val="0"/>
        </a:spcBef>
        <a:spcAft>
          <a:spcPct val="0"/>
        </a:spcAft>
        <a:defRPr sz="4693" b="1">
          <a:solidFill>
            <a:schemeClr val="tx2"/>
          </a:solidFill>
          <a:effectLst>
            <a:outerShdw blurRad="38100" dist="38100" dir="2700000" algn="tl">
              <a:srgbClr val="000000"/>
            </a:outerShdw>
          </a:effectLst>
          <a:latin typeface="Arial" charset="0"/>
          <a:ea typeface="MS PGothic" pitchFamily="34" charset="-128"/>
          <a:cs typeface="MS PGothic" charset="0"/>
        </a:defRPr>
      </a:lvl3pPr>
      <a:lvl4pPr algn="ctr" rtl="0" eaLnBrk="0" fontAlgn="base" hangingPunct="0">
        <a:spcBef>
          <a:spcPct val="0"/>
        </a:spcBef>
        <a:spcAft>
          <a:spcPct val="0"/>
        </a:spcAft>
        <a:defRPr sz="4693" b="1">
          <a:solidFill>
            <a:schemeClr val="tx2"/>
          </a:solidFill>
          <a:effectLst>
            <a:outerShdw blurRad="38100" dist="38100" dir="2700000" algn="tl">
              <a:srgbClr val="000000"/>
            </a:outerShdw>
          </a:effectLst>
          <a:latin typeface="Arial" charset="0"/>
          <a:ea typeface="MS PGothic" pitchFamily="34" charset="-128"/>
          <a:cs typeface="MS PGothic" charset="0"/>
        </a:defRPr>
      </a:lvl4pPr>
      <a:lvl5pPr algn="ctr" rtl="0" eaLnBrk="0" fontAlgn="base" hangingPunct="0">
        <a:spcBef>
          <a:spcPct val="0"/>
        </a:spcBef>
        <a:spcAft>
          <a:spcPct val="0"/>
        </a:spcAft>
        <a:defRPr sz="4693" b="1">
          <a:solidFill>
            <a:schemeClr val="tx2"/>
          </a:solidFill>
          <a:effectLst>
            <a:outerShdw blurRad="38100" dist="38100" dir="2700000" algn="tl">
              <a:srgbClr val="000000"/>
            </a:outerShdw>
          </a:effectLst>
          <a:latin typeface="Arial" charset="0"/>
          <a:ea typeface="MS PGothic" pitchFamily="34" charset="-128"/>
          <a:cs typeface="MS PGothic" charset="0"/>
        </a:defRPr>
      </a:lvl5pPr>
      <a:lvl6pPr marL="487672" algn="ctr" rtl="0" eaLnBrk="0" fontAlgn="base" hangingPunct="0">
        <a:spcBef>
          <a:spcPct val="0"/>
        </a:spcBef>
        <a:spcAft>
          <a:spcPct val="0"/>
        </a:spcAft>
        <a:defRPr sz="4693" b="1">
          <a:solidFill>
            <a:schemeClr val="tx2"/>
          </a:solidFill>
          <a:effectLst>
            <a:outerShdw blurRad="38100" dist="38100" dir="2700000" algn="tl">
              <a:srgbClr val="000000"/>
            </a:outerShdw>
          </a:effectLst>
          <a:latin typeface="Arial" charset="0"/>
          <a:ea typeface="ＭＳ Ｐゴシック" charset="0"/>
        </a:defRPr>
      </a:lvl6pPr>
      <a:lvl7pPr marL="975345" algn="ctr" rtl="0" eaLnBrk="0" fontAlgn="base" hangingPunct="0">
        <a:spcBef>
          <a:spcPct val="0"/>
        </a:spcBef>
        <a:spcAft>
          <a:spcPct val="0"/>
        </a:spcAft>
        <a:defRPr sz="4693" b="1">
          <a:solidFill>
            <a:schemeClr val="tx2"/>
          </a:solidFill>
          <a:effectLst>
            <a:outerShdw blurRad="38100" dist="38100" dir="2700000" algn="tl">
              <a:srgbClr val="000000"/>
            </a:outerShdw>
          </a:effectLst>
          <a:latin typeface="Arial" charset="0"/>
          <a:ea typeface="ＭＳ Ｐゴシック" charset="0"/>
        </a:defRPr>
      </a:lvl7pPr>
      <a:lvl8pPr marL="1463017" algn="ctr" rtl="0" eaLnBrk="0" fontAlgn="base" hangingPunct="0">
        <a:spcBef>
          <a:spcPct val="0"/>
        </a:spcBef>
        <a:spcAft>
          <a:spcPct val="0"/>
        </a:spcAft>
        <a:defRPr sz="4693" b="1">
          <a:solidFill>
            <a:schemeClr val="tx2"/>
          </a:solidFill>
          <a:effectLst>
            <a:outerShdw blurRad="38100" dist="38100" dir="2700000" algn="tl">
              <a:srgbClr val="000000"/>
            </a:outerShdw>
          </a:effectLst>
          <a:latin typeface="Arial" charset="0"/>
          <a:ea typeface="ＭＳ Ｐゴシック" charset="0"/>
        </a:defRPr>
      </a:lvl8pPr>
      <a:lvl9pPr marL="1950690" algn="ctr" rtl="0" eaLnBrk="0" fontAlgn="base" hangingPunct="0">
        <a:spcBef>
          <a:spcPct val="0"/>
        </a:spcBef>
        <a:spcAft>
          <a:spcPct val="0"/>
        </a:spcAft>
        <a:defRPr sz="4693" b="1">
          <a:solidFill>
            <a:schemeClr val="tx2"/>
          </a:solidFill>
          <a:effectLst>
            <a:outerShdw blurRad="38100" dist="38100" dir="2700000" algn="tl">
              <a:srgbClr val="000000"/>
            </a:outerShdw>
          </a:effectLst>
          <a:latin typeface="Arial" charset="0"/>
          <a:ea typeface="ＭＳ Ｐゴシック" charset="0"/>
        </a:defRPr>
      </a:lvl9pPr>
    </p:titleStyle>
    <p:bodyStyle>
      <a:lvl1pPr marL="365754" indent="-365754" algn="l" rtl="0" eaLnBrk="0" fontAlgn="base" hangingPunct="0">
        <a:spcBef>
          <a:spcPct val="20000"/>
        </a:spcBef>
        <a:spcAft>
          <a:spcPct val="0"/>
        </a:spcAft>
        <a:buClr>
          <a:schemeClr val="tx2"/>
        </a:buClr>
        <a:buSzPct val="68000"/>
        <a:buFont typeface="Monotype Sorts" charset="2"/>
        <a:buChar char="l"/>
        <a:defRPr sz="2560" b="1">
          <a:solidFill>
            <a:schemeClr val="tx1"/>
          </a:solidFill>
          <a:effectLst/>
          <a:latin typeface="+mn-lt"/>
          <a:ea typeface="MS PGothic" pitchFamily="34" charset="-128"/>
          <a:cs typeface="MS PGothic" charset="0"/>
        </a:defRPr>
      </a:lvl1pPr>
      <a:lvl2pPr marL="792468" indent="-304796" algn="l" rtl="0" eaLnBrk="0" fontAlgn="base" hangingPunct="0">
        <a:spcBef>
          <a:spcPct val="20000"/>
        </a:spcBef>
        <a:spcAft>
          <a:spcPct val="0"/>
        </a:spcAft>
        <a:buClr>
          <a:schemeClr val="tx2"/>
        </a:buClr>
        <a:buSzPct val="68000"/>
        <a:buFont typeface="Monotype Sorts" charset="2"/>
        <a:buChar char="l"/>
        <a:defRPr sz="2560" b="1">
          <a:solidFill>
            <a:schemeClr val="tx1"/>
          </a:solidFill>
          <a:effectLst/>
          <a:latin typeface="+mn-lt"/>
          <a:ea typeface="MS PGothic" pitchFamily="34" charset="-128"/>
          <a:cs typeface="MS PGothic" charset="0"/>
        </a:defRPr>
      </a:lvl2pPr>
      <a:lvl3pPr marL="1219181" indent="-243836" algn="l" rtl="0" eaLnBrk="0" fontAlgn="base" hangingPunct="0">
        <a:spcBef>
          <a:spcPct val="20000"/>
        </a:spcBef>
        <a:spcAft>
          <a:spcPct val="0"/>
        </a:spcAft>
        <a:defRPr sz="2560" b="1">
          <a:solidFill>
            <a:schemeClr val="tx1"/>
          </a:solidFill>
          <a:effectLst/>
          <a:latin typeface="+mn-lt"/>
          <a:ea typeface="MS PGothic" pitchFamily="34" charset="-128"/>
          <a:cs typeface="MS PGothic" charset="0"/>
        </a:defRPr>
      </a:lvl3pPr>
      <a:lvl4pPr marL="1706853" indent="-243836" algn="l" rtl="0" eaLnBrk="0" fontAlgn="base" hangingPunct="0">
        <a:spcBef>
          <a:spcPct val="20000"/>
        </a:spcBef>
        <a:spcAft>
          <a:spcPct val="0"/>
        </a:spcAft>
        <a:defRPr sz="2560" b="1">
          <a:solidFill>
            <a:schemeClr val="tx1"/>
          </a:solidFill>
          <a:effectLst/>
          <a:latin typeface="+mn-lt"/>
          <a:ea typeface="MS PGothic" pitchFamily="34" charset="-128"/>
          <a:cs typeface="MS PGothic" charset="0"/>
        </a:defRPr>
      </a:lvl4pPr>
      <a:lvl5pPr marL="2194526" indent="-243836" algn="l" rtl="0" eaLnBrk="0" fontAlgn="base" hangingPunct="0">
        <a:spcBef>
          <a:spcPct val="20000"/>
        </a:spcBef>
        <a:spcAft>
          <a:spcPct val="0"/>
        </a:spcAft>
        <a:defRPr sz="2560" b="1">
          <a:solidFill>
            <a:schemeClr val="tx1"/>
          </a:solidFill>
          <a:effectLst/>
          <a:latin typeface="+mn-lt"/>
          <a:ea typeface="MS PGothic" pitchFamily="34" charset="-128"/>
          <a:cs typeface="MS PGothic" charset="0"/>
        </a:defRPr>
      </a:lvl5pPr>
      <a:lvl6pPr marL="2682198" indent="-243836" algn="l" rtl="0" eaLnBrk="0" fontAlgn="base" hangingPunct="0">
        <a:spcBef>
          <a:spcPct val="20000"/>
        </a:spcBef>
        <a:spcAft>
          <a:spcPct val="0"/>
        </a:spcAft>
        <a:defRPr sz="2560" b="1">
          <a:solidFill>
            <a:schemeClr val="tx1"/>
          </a:solidFill>
          <a:effectLst>
            <a:outerShdw blurRad="38100" dist="38100" dir="2700000" algn="tl">
              <a:srgbClr val="000000"/>
            </a:outerShdw>
          </a:effectLst>
          <a:latin typeface="+mn-lt"/>
          <a:ea typeface="+mn-ea"/>
        </a:defRPr>
      </a:lvl6pPr>
      <a:lvl7pPr marL="3169870" indent="-243836" algn="l" rtl="0" eaLnBrk="0" fontAlgn="base" hangingPunct="0">
        <a:spcBef>
          <a:spcPct val="20000"/>
        </a:spcBef>
        <a:spcAft>
          <a:spcPct val="0"/>
        </a:spcAft>
        <a:defRPr sz="2560" b="1">
          <a:solidFill>
            <a:schemeClr val="tx1"/>
          </a:solidFill>
          <a:effectLst>
            <a:outerShdw blurRad="38100" dist="38100" dir="2700000" algn="tl">
              <a:srgbClr val="000000"/>
            </a:outerShdw>
          </a:effectLst>
          <a:latin typeface="+mn-lt"/>
          <a:ea typeface="+mn-ea"/>
        </a:defRPr>
      </a:lvl7pPr>
      <a:lvl8pPr marL="3657543" indent="-243836" algn="l" rtl="0" eaLnBrk="0" fontAlgn="base" hangingPunct="0">
        <a:spcBef>
          <a:spcPct val="20000"/>
        </a:spcBef>
        <a:spcAft>
          <a:spcPct val="0"/>
        </a:spcAft>
        <a:defRPr sz="2560" b="1">
          <a:solidFill>
            <a:schemeClr val="tx1"/>
          </a:solidFill>
          <a:effectLst>
            <a:outerShdw blurRad="38100" dist="38100" dir="2700000" algn="tl">
              <a:srgbClr val="000000"/>
            </a:outerShdw>
          </a:effectLst>
          <a:latin typeface="+mn-lt"/>
          <a:ea typeface="+mn-ea"/>
        </a:defRPr>
      </a:lvl8pPr>
      <a:lvl9pPr marL="4145215" indent="-243836" algn="l" rtl="0" eaLnBrk="0" fontAlgn="base" hangingPunct="0">
        <a:spcBef>
          <a:spcPct val="20000"/>
        </a:spcBef>
        <a:spcAft>
          <a:spcPct val="0"/>
        </a:spcAft>
        <a:defRPr sz="2560" b="1">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87672" rtl="0" eaLnBrk="1" latinLnBrk="0" hangingPunct="1">
        <a:defRPr sz="1920" kern="1200">
          <a:solidFill>
            <a:schemeClr val="tx1"/>
          </a:solidFill>
          <a:latin typeface="+mn-lt"/>
          <a:ea typeface="+mn-ea"/>
          <a:cs typeface="+mn-cs"/>
        </a:defRPr>
      </a:lvl1pPr>
      <a:lvl2pPr marL="487672" algn="l" defTabSz="487672" rtl="0" eaLnBrk="1" latinLnBrk="0" hangingPunct="1">
        <a:defRPr sz="1920" kern="1200">
          <a:solidFill>
            <a:schemeClr val="tx1"/>
          </a:solidFill>
          <a:latin typeface="+mn-lt"/>
          <a:ea typeface="+mn-ea"/>
          <a:cs typeface="+mn-cs"/>
        </a:defRPr>
      </a:lvl2pPr>
      <a:lvl3pPr marL="975345" algn="l" defTabSz="487672" rtl="0" eaLnBrk="1" latinLnBrk="0" hangingPunct="1">
        <a:defRPr sz="1920" kern="1200">
          <a:solidFill>
            <a:schemeClr val="tx1"/>
          </a:solidFill>
          <a:latin typeface="+mn-lt"/>
          <a:ea typeface="+mn-ea"/>
          <a:cs typeface="+mn-cs"/>
        </a:defRPr>
      </a:lvl3pPr>
      <a:lvl4pPr marL="1463017" algn="l" defTabSz="487672" rtl="0" eaLnBrk="1" latinLnBrk="0" hangingPunct="1">
        <a:defRPr sz="1920" kern="1200">
          <a:solidFill>
            <a:schemeClr val="tx1"/>
          </a:solidFill>
          <a:latin typeface="+mn-lt"/>
          <a:ea typeface="+mn-ea"/>
          <a:cs typeface="+mn-cs"/>
        </a:defRPr>
      </a:lvl4pPr>
      <a:lvl5pPr marL="1950690" algn="l" defTabSz="487672" rtl="0" eaLnBrk="1" latinLnBrk="0" hangingPunct="1">
        <a:defRPr sz="1920" kern="1200">
          <a:solidFill>
            <a:schemeClr val="tx1"/>
          </a:solidFill>
          <a:latin typeface="+mn-lt"/>
          <a:ea typeface="+mn-ea"/>
          <a:cs typeface="+mn-cs"/>
        </a:defRPr>
      </a:lvl5pPr>
      <a:lvl6pPr marL="2438362" algn="l" defTabSz="487672" rtl="0" eaLnBrk="1" latinLnBrk="0" hangingPunct="1">
        <a:defRPr sz="1920" kern="1200">
          <a:solidFill>
            <a:schemeClr val="tx1"/>
          </a:solidFill>
          <a:latin typeface="+mn-lt"/>
          <a:ea typeface="+mn-ea"/>
          <a:cs typeface="+mn-cs"/>
        </a:defRPr>
      </a:lvl6pPr>
      <a:lvl7pPr marL="2926034" algn="l" defTabSz="487672" rtl="0" eaLnBrk="1" latinLnBrk="0" hangingPunct="1">
        <a:defRPr sz="1920" kern="1200">
          <a:solidFill>
            <a:schemeClr val="tx1"/>
          </a:solidFill>
          <a:latin typeface="+mn-lt"/>
          <a:ea typeface="+mn-ea"/>
          <a:cs typeface="+mn-cs"/>
        </a:defRPr>
      </a:lvl7pPr>
      <a:lvl8pPr marL="3413707" algn="l" defTabSz="487672" rtl="0" eaLnBrk="1" latinLnBrk="0" hangingPunct="1">
        <a:defRPr sz="1920" kern="1200">
          <a:solidFill>
            <a:schemeClr val="tx1"/>
          </a:solidFill>
          <a:latin typeface="+mn-lt"/>
          <a:ea typeface="+mn-ea"/>
          <a:cs typeface="+mn-cs"/>
        </a:defRPr>
      </a:lvl8pPr>
      <a:lvl9pPr marL="3901379" algn="l" defTabSz="487672"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355600" y="244103"/>
            <a:ext cx="12293600" cy="245819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cap="none">
                <a:solidFill>
                  <a:srgbClr val="000000"/>
                </a:solidFill>
              </a:defRPr>
            </a:pPr>
            <a:r>
              <a:rPr sz="7200" cap="all">
                <a:solidFill>
                  <a:srgbClr val="535353"/>
                </a:solidFill>
              </a:rPr>
              <a:t>Title Text</a:t>
            </a:r>
          </a:p>
        </p:txBody>
      </p:sp>
      <p:sp>
        <p:nvSpPr>
          <p:cNvPr id="3" name="Shape 3"/>
          <p:cNvSpPr>
            <a:spLocks noGrp="1"/>
          </p:cNvSpPr>
          <p:nvPr>
            <p:ph type="body" idx="1"/>
          </p:nvPr>
        </p:nvSpPr>
        <p:spPr>
          <a:xfrm>
            <a:off x="355600" y="2702294"/>
            <a:ext cx="12293600" cy="635561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sz="4601">
                <a:solidFill>
                  <a:srgbClr val="535353"/>
                </a:solidFill>
              </a:rPr>
              <a:t>Body Level One</a:t>
            </a:r>
          </a:p>
          <a:p>
            <a:pPr lvl="1">
              <a:defRPr sz="1800">
                <a:solidFill>
                  <a:srgbClr val="000000"/>
                </a:solidFill>
              </a:defRPr>
            </a:pPr>
            <a:r>
              <a:rPr sz="4601">
                <a:solidFill>
                  <a:srgbClr val="535353"/>
                </a:solidFill>
              </a:rPr>
              <a:t>Body Level Two</a:t>
            </a:r>
          </a:p>
          <a:p>
            <a:pPr lvl="2">
              <a:defRPr sz="1800">
                <a:solidFill>
                  <a:srgbClr val="000000"/>
                </a:solidFill>
              </a:defRPr>
            </a:pPr>
            <a:r>
              <a:rPr sz="4601">
                <a:solidFill>
                  <a:srgbClr val="535353"/>
                </a:solidFill>
              </a:rPr>
              <a:t>Body Level Three</a:t>
            </a:r>
          </a:p>
          <a:p>
            <a:pPr lvl="3">
              <a:defRPr sz="1800">
                <a:solidFill>
                  <a:srgbClr val="000000"/>
                </a:solidFill>
              </a:defRPr>
            </a:pPr>
            <a:r>
              <a:rPr sz="4601">
                <a:solidFill>
                  <a:srgbClr val="535353"/>
                </a:solidFill>
              </a:rPr>
              <a:t>Body Level Four</a:t>
            </a:r>
          </a:p>
          <a:p>
            <a:pPr lvl="4">
              <a:defRPr sz="1800">
                <a:solidFill>
                  <a:srgbClr val="000000"/>
                </a:solidFill>
              </a:defRPr>
            </a:pPr>
            <a:r>
              <a:rPr sz="4601">
                <a:solidFill>
                  <a:srgbClr val="535353"/>
                </a:solidFill>
              </a:rPr>
              <a:t>Body Level Five</a:t>
            </a:r>
          </a:p>
        </p:txBody>
      </p:sp>
      <p:sp>
        <p:nvSpPr>
          <p:cNvPr id="4" name="Shape 4"/>
          <p:cNvSpPr>
            <a:spLocks noGrp="1"/>
          </p:cNvSpPr>
          <p:nvPr>
            <p:ph type="sldNum" sz="quarter" idx="2"/>
          </p:nvPr>
        </p:nvSpPr>
        <p:spPr>
          <a:xfrm>
            <a:off x="9753601" y="9189136"/>
            <a:ext cx="3034453" cy="276995"/>
          </a:xfrm>
          <a:prstGeom prst="rect">
            <a:avLst/>
          </a:prstGeom>
          <a:ln w="12700">
            <a:miter lim="400000"/>
          </a:ln>
        </p:spPr>
        <p:txBody>
          <a:bodyPr lIns="45718" tIns="45718" rIns="45718" bIns="45718" anchor="ctr">
            <a:spAutoFit/>
          </a:bodyPr>
          <a:lstStyle>
            <a:lvl1pPr algn="r">
              <a:defRPr sz="1200">
                <a:solidFill>
                  <a:srgbClr val="FFFFFF"/>
                </a:solidFill>
                <a:latin typeface="Gill Sans Light"/>
                <a:ea typeface="Gill Sans Light"/>
                <a:cs typeface="Gill Sans Light"/>
                <a:sym typeface="Gill Sans Light"/>
              </a:defRPr>
            </a:lvl1pPr>
          </a:lstStyle>
          <a:p>
            <a:fld id="{86CB4B4D-7CA3-9044-876B-883B54F8677D}" type="slidenum">
              <a:rPr/>
              <a:pPr/>
              <a:t>‹#›</a:t>
            </a:fld>
            <a:endParaRPr/>
          </a:p>
        </p:txBody>
      </p:sp>
    </p:spTree>
    <p:extLst>
      <p:ext uri="{BB962C8B-B14F-4D97-AF65-F5344CB8AC3E}">
        <p14:creationId xmlns:p14="http://schemas.microsoft.com/office/powerpoint/2010/main" val="34470385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ransition spd="med"/>
  <p:txStyles>
    <p:titleStyle>
      <a:lvl1pPr algn="ctr" defTabSz="584229">
        <a:defRPr sz="7200" cap="all">
          <a:solidFill>
            <a:srgbClr val="535353"/>
          </a:solidFill>
          <a:latin typeface="Gill Sans Light"/>
          <a:ea typeface="Gill Sans Light"/>
          <a:cs typeface="Gill Sans Light"/>
          <a:sym typeface="Gill Sans Light"/>
        </a:defRPr>
      </a:lvl1pPr>
      <a:lvl2pPr algn="ctr" defTabSz="584229">
        <a:defRPr sz="7200" cap="all">
          <a:solidFill>
            <a:srgbClr val="535353"/>
          </a:solidFill>
          <a:latin typeface="Gill Sans Light"/>
          <a:ea typeface="Gill Sans Light"/>
          <a:cs typeface="Gill Sans Light"/>
          <a:sym typeface="Gill Sans Light"/>
        </a:defRPr>
      </a:lvl2pPr>
      <a:lvl3pPr algn="ctr" defTabSz="584229">
        <a:defRPr sz="7200" cap="all">
          <a:solidFill>
            <a:srgbClr val="535353"/>
          </a:solidFill>
          <a:latin typeface="Gill Sans Light"/>
          <a:ea typeface="Gill Sans Light"/>
          <a:cs typeface="Gill Sans Light"/>
          <a:sym typeface="Gill Sans Light"/>
        </a:defRPr>
      </a:lvl3pPr>
      <a:lvl4pPr algn="ctr" defTabSz="584229">
        <a:defRPr sz="7200" cap="all">
          <a:solidFill>
            <a:srgbClr val="535353"/>
          </a:solidFill>
          <a:latin typeface="Gill Sans Light"/>
          <a:ea typeface="Gill Sans Light"/>
          <a:cs typeface="Gill Sans Light"/>
          <a:sym typeface="Gill Sans Light"/>
        </a:defRPr>
      </a:lvl4pPr>
      <a:lvl5pPr algn="ctr" defTabSz="584229">
        <a:defRPr sz="7200" cap="all">
          <a:solidFill>
            <a:srgbClr val="535353"/>
          </a:solidFill>
          <a:latin typeface="Gill Sans Light"/>
          <a:ea typeface="Gill Sans Light"/>
          <a:cs typeface="Gill Sans Light"/>
          <a:sym typeface="Gill Sans Light"/>
        </a:defRPr>
      </a:lvl5pPr>
      <a:lvl6pPr algn="ctr" defTabSz="584229">
        <a:defRPr sz="7200" cap="all">
          <a:solidFill>
            <a:srgbClr val="535353"/>
          </a:solidFill>
          <a:latin typeface="Gill Sans Light"/>
          <a:ea typeface="Gill Sans Light"/>
          <a:cs typeface="Gill Sans Light"/>
          <a:sym typeface="Gill Sans Light"/>
        </a:defRPr>
      </a:lvl6pPr>
      <a:lvl7pPr algn="ctr" defTabSz="584229">
        <a:defRPr sz="7200" cap="all">
          <a:solidFill>
            <a:srgbClr val="535353"/>
          </a:solidFill>
          <a:latin typeface="Gill Sans Light"/>
          <a:ea typeface="Gill Sans Light"/>
          <a:cs typeface="Gill Sans Light"/>
          <a:sym typeface="Gill Sans Light"/>
        </a:defRPr>
      </a:lvl7pPr>
      <a:lvl8pPr algn="ctr" defTabSz="584229">
        <a:defRPr sz="7200" cap="all">
          <a:solidFill>
            <a:srgbClr val="535353"/>
          </a:solidFill>
          <a:latin typeface="Gill Sans Light"/>
          <a:ea typeface="Gill Sans Light"/>
          <a:cs typeface="Gill Sans Light"/>
          <a:sym typeface="Gill Sans Light"/>
        </a:defRPr>
      </a:lvl8pPr>
      <a:lvl9pPr algn="ctr" defTabSz="584229">
        <a:defRPr sz="7200" cap="all">
          <a:solidFill>
            <a:srgbClr val="535353"/>
          </a:solidFill>
          <a:latin typeface="Gill Sans Light"/>
          <a:ea typeface="Gill Sans Light"/>
          <a:cs typeface="Gill Sans Light"/>
          <a:sym typeface="Gill Sans Light"/>
        </a:defRPr>
      </a:lvl9pPr>
    </p:titleStyle>
    <p:bodyStyle>
      <a:lvl1pPr marL="520726" indent="-520726" defTabSz="584229">
        <a:lnSpc>
          <a:spcPct val="120000"/>
        </a:lnSpc>
        <a:spcBef>
          <a:spcPts val="4601"/>
        </a:spcBef>
        <a:buSzPct val="82000"/>
        <a:buChar char="•"/>
        <a:defRPr sz="4601">
          <a:solidFill>
            <a:srgbClr val="535353"/>
          </a:solidFill>
          <a:latin typeface="Gill Sans Light"/>
          <a:ea typeface="Gill Sans Light"/>
          <a:cs typeface="Gill Sans Light"/>
          <a:sym typeface="Gill Sans Light"/>
        </a:defRPr>
      </a:lvl1pPr>
      <a:lvl2pPr marL="1041452" indent="-520726" defTabSz="584229">
        <a:lnSpc>
          <a:spcPct val="120000"/>
        </a:lnSpc>
        <a:spcBef>
          <a:spcPts val="4601"/>
        </a:spcBef>
        <a:buSzPct val="82000"/>
        <a:buChar char="•"/>
        <a:defRPr sz="4601">
          <a:solidFill>
            <a:srgbClr val="535353"/>
          </a:solidFill>
          <a:latin typeface="Gill Sans Light"/>
          <a:ea typeface="Gill Sans Light"/>
          <a:cs typeface="Gill Sans Light"/>
          <a:sym typeface="Gill Sans Light"/>
        </a:defRPr>
      </a:lvl2pPr>
      <a:lvl3pPr marL="1562178" indent="-520726" defTabSz="584229">
        <a:lnSpc>
          <a:spcPct val="120000"/>
        </a:lnSpc>
        <a:spcBef>
          <a:spcPts val="4601"/>
        </a:spcBef>
        <a:buSzPct val="82000"/>
        <a:buChar char="•"/>
        <a:defRPr sz="4601">
          <a:solidFill>
            <a:srgbClr val="535353"/>
          </a:solidFill>
          <a:latin typeface="Gill Sans Light"/>
          <a:ea typeface="Gill Sans Light"/>
          <a:cs typeface="Gill Sans Light"/>
          <a:sym typeface="Gill Sans Light"/>
        </a:defRPr>
      </a:lvl3pPr>
      <a:lvl4pPr marL="2082905" indent="-520726" defTabSz="584229">
        <a:lnSpc>
          <a:spcPct val="120000"/>
        </a:lnSpc>
        <a:spcBef>
          <a:spcPts val="4601"/>
        </a:spcBef>
        <a:buSzPct val="82000"/>
        <a:buChar char="•"/>
        <a:defRPr sz="4601">
          <a:solidFill>
            <a:srgbClr val="535353"/>
          </a:solidFill>
          <a:latin typeface="Gill Sans Light"/>
          <a:ea typeface="Gill Sans Light"/>
          <a:cs typeface="Gill Sans Light"/>
          <a:sym typeface="Gill Sans Light"/>
        </a:defRPr>
      </a:lvl4pPr>
      <a:lvl5pPr marL="2603630" indent="-520726" defTabSz="584229">
        <a:lnSpc>
          <a:spcPct val="120000"/>
        </a:lnSpc>
        <a:spcBef>
          <a:spcPts val="4601"/>
        </a:spcBef>
        <a:buSzPct val="82000"/>
        <a:buChar char="•"/>
        <a:defRPr sz="4601">
          <a:solidFill>
            <a:srgbClr val="535353"/>
          </a:solidFill>
          <a:latin typeface="Gill Sans Light"/>
          <a:ea typeface="Gill Sans Light"/>
          <a:cs typeface="Gill Sans Light"/>
          <a:sym typeface="Gill Sans Light"/>
        </a:defRPr>
      </a:lvl5pPr>
      <a:lvl6pPr marL="3124356" indent="-520726" defTabSz="584229">
        <a:lnSpc>
          <a:spcPct val="120000"/>
        </a:lnSpc>
        <a:spcBef>
          <a:spcPts val="4601"/>
        </a:spcBef>
        <a:buSzPct val="82000"/>
        <a:buChar char="•"/>
        <a:defRPr sz="4601">
          <a:solidFill>
            <a:srgbClr val="535353"/>
          </a:solidFill>
          <a:latin typeface="Gill Sans Light"/>
          <a:ea typeface="Gill Sans Light"/>
          <a:cs typeface="Gill Sans Light"/>
          <a:sym typeface="Gill Sans Light"/>
        </a:defRPr>
      </a:lvl6pPr>
      <a:lvl7pPr marL="3645083" indent="-520726" defTabSz="584229">
        <a:lnSpc>
          <a:spcPct val="120000"/>
        </a:lnSpc>
        <a:spcBef>
          <a:spcPts val="4601"/>
        </a:spcBef>
        <a:buSzPct val="82000"/>
        <a:buChar char="•"/>
        <a:defRPr sz="4601">
          <a:solidFill>
            <a:srgbClr val="535353"/>
          </a:solidFill>
          <a:latin typeface="Gill Sans Light"/>
          <a:ea typeface="Gill Sans Light"/>
          <a:cs typeface="Gill Sans Light"/>
          <a:sym typeface="Gill Sans Light"/>
        </a:defRPr>
      </a:lvl7pPr>
      <a:lvl8pPr marL="4165808" indent="-520726" defTabSz="584229">
        <a:lnSpc>
          <a:spcPct val="120000"/>
        </a:lnSpc>
        <a:spcBef>
          <a:spcPts val="4601"/>
        </a:spcBef>
        <a:buSzPct val="82000"/>
        <a:buChar char="•"/>
        <a:defRPr sz="4601">
          <a:solidFill>
            <a:srgbClr val="535353"/>
          </a:solidFill>
          <a:latin typeface="Gill Sans Light"/>
          <a:ea typeface="Gill Sans Light"/>
          <a:cs typeface="Gill Sans Light"/>
          <a:sym typeface="Gill Sans Light"/>
        </a:defRPr>
      </a:lvl8pPr>
      <a:lvl9pPr marL="4686534" indent="-520726" defTabSz="584229">
        <a:lnSpc>
          <a:spcPct val="120000"/>
        </a:lnSpc>
        <a:spcBef>
          <a:spcPts val="4601"/>
        </a:spcBef>
        <a:buSzPct val="82000"/>
        <a:buChar char="•"/>
        <a:defRPr sz="4601">
          <a:solidFill>
            <a:srgbClr val="535353"/>
          </a:solidFill>
          <a:latin typeface="Gill Sans Light"/>
          <a:ea typeface="Gill Sans Light"/>
          <a:cs typeface="Gill Sans Light"/>
          <a:sym typeface="Gill Sans Light"/>
        </a:defRPr>
      </a:lvl9pPr>
    </p:bodyStyle>
    <p:otherStyle>
      <a:lvl1pPr algn="r" defTabSz="584229">
        <a:defRPr sz="1200">
          <a:solidFill>
            <a:schemeClr val="tx1"/>
          </a:solidFill>
          <a:latin typeface="+mn-lt"/>
          <a:ea typeface="+mn-ea"/>
          <a:cs typeface="+mn-cs"/>
          <a:sym typeface="Gill Sans Light"/>
        </a:defRPr>
      </a:lvl1pPr>
      <a:lvl2pPr algn="r" defTabSz="584229">
        <a:defRPr sz="1200">
          <a:solidFill>
            <a:schemeClr val="tx1"/>
          </a:solidFill>
          <a:latin typeface="+mn-lt"/>
          <a:ea typeface="+mn-ea"/>
          <a:cs typeface="+mn-cs"/>
          <a:sym typeface="Gill Sans Light"/>
        </a:defRPr>
      </a:lvl2pPr>
      <a:lvl3pPr algn="r" defTabSz="584229">
        <a:defRPr sz="1200">
          <a:solidFill>
            <a:schemeClr val="tx1"/>
          </a:solidFill>
          <a:latin typeface="+mn-lt"/>
          <a:ea typeface="+mn-ea"/>
          <a:cs typeface="+mn-cs"/>
          <a:sym typeface="Gill Sans Light"/>
        </a:defRPr>
      </a:lvl3pPr>
      <a:lvl4pPr algn="r" defTabSz="584229">
        <a:defRPr sz="1200">
          <a:solidFill>
            <a:schemeClr val="tx1"/>
          </a:solidFill>
          <a:latin typeface="+mn-lt"/>
          <a:ea typeface="+mn-ea"/>
          <a:cs typeface="+mn-cs"/>
          <a:sym typeface="Gill Sans Light"/>
        </a:defRPr>
      </a:lvl4pPr>
      <a:lvl5pPr algn="r" defTabSz="584229">
        <a:defRPr sz="1200">
          <a:solidFill>
            <a:schemeClr val="tx1"/>
          </a:solidFill>
          <a:latin typeface="+mn-lt"/>
          <a:ea typeface="+mn-ea"/>
          <a:cs typeface="+mn-cs"/>
          <a:sym typeface="Gill Sans Light"/>
        </a:defRPr>
      </a:lvl5pPr>
      <a:lvl6pPr algn="r" defTabSz="584229">
        <a:defRPr sz="1200">
          <a:solidFill>
            <a:schemeClr val="tx1"/>
          </a:solidFill>
          <a:latin typeface="+mn-lt"/>
          <a:ea typeface="+mn-ea"/>
          <a:cs typeface="+mn-cs"/>
          <a:sym typeface="Gill Sans Light"/>
        </a:defRPr>
      </a:lvl6pPr>
      <a:lvl7pPr algn="r" defTabSz="584229">
        <a:defRPr sz="1200">
          <a:solidFill>
            <a:schemeClr val="tx1"/>
          </a:solidFill>
          <a:latin typeface="+mn-lt"/>
          <a:ea typeface="+mn-ea"/>
          <a:cs typeface="+mn-cs"/>
          <a:sym typeface="Gill Sans Light"/>
        </a:defRPr>
      </a:lvl7pPr>
      <a:lvl8pPr algn="r" defTabSz="584229">
        <a:defRPr sz="1200">
          <a:solidFill>
            <a:schemeClr val="tx1"/>
          </a:solidFill>
          <a:latin typeface="+mn-lt"/>
          <a:ea typeface="+mn-ea"/>
          <a:cs typeface="+mn-cs"/>
          <a:sym typeface="Gill Sans Light"/>
        </a:defRPr>
      </a:lvl8pPr>
      <a:lvl9pPr algn="r" defTabSz="584229">
        <a:defRPr sz="1200">
          <a:solidFill>
            <a:schemeClr val="tx1"/>
          </a:solidFill>
          <a:latin typeface="+mn-lt"/>
          <a:ea typeface="+mn-ea"/>
          <a:cs typeface="+mn-cs"/>
          <a:sym typeface="Gill Sans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650240" y="2275841"/>
            <a:ext cx="11704320" cy="64369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966230" y="9068435"/>
            <a:ext cx="3034453" cy="519289"/>
          </a:xfrm>
          <a:prstGeom prst="rect">
            <a:avLst/>
          </a:prstGeom>
        </p:spPr>
        <p:txBody>
          <a:bodyPr vert="horz" lIns="91440" tIns="45720" rIns="91440" bIns="45720" rtlCol="0" anchor="ctr"/>
          <a:lstStyle>
            <a:lvl1pPr algn="l">
              <a:defRPr sz="1707">
                <a:solidFill>
                  <a:schemeClr val="tx1">
                    <a:tint val="75000"/>
                  </a:schemeClr>
                </a:solidFill>
              </a:defRPr>
            </a:lvl1pPr>
          </a:lstStyle>
          <a:p>
            <a:pPr defTabSz="1300460" rtl="0"/>
            <a:fld id="{BDED62F8-BA00-4FA6-9A6C-B1B5F87958EF}" type="datetimeFigureOut">
              <a:rPr lang="en-CA" kern="1200" smtClean="0">
                <a:solidFill>
                  <a:prstClr val="black">
                    <a:tint val="75000"/>
                  </a:prstClr>
                </a:solidFill>
              </a:rPr>
              <a:pPr defTabSz="1300460" rtl="0"/>
              <a:t>2018-10-16</a:t>
            </a:fld>
            <a:endParaRPr lang="en-CA" kern="1200">
              <a:solidFill>
                <a:prstClr val="black">
                  <a:tint val="75000"/>
                </a:prstClr>
              </a:solidFill>
            </a:endParaRPr>
          </a:p>
        </p:txBody>
      </p:sp>
      <p:sp>
        <p:nvSpPr>
          <p:cNvPr id="6" name="Slide Number Placeholder 5"/>
          <p:cNvSpPr>
            <a:spLocks noGrp="1"/>
          </p:cNvSpPr>
          <p:nvPr>
            <p:ph type="sldNum" sz="quarter" idx="4"/>
          </p:nvPr>
        </p:nvSpPr>
        <p:spPr>
          <a:xfrm>
            <a:off x="9320107" y="9040143"/>
            <a:ext cx="3034453" cy="519289"/>
          </a:xfrm>
          <a:prstGeom prst="rect">
            <a:avLst/>
          </a:prstGeom>
        </p:spPr>
        <p:txBody>
          <a:bodyPr vert="horz" lIns="91440" tIns="45720" rIns="91440" bIns="45720" rtlCol="0" anchor="ctr"/>
          <a:lstStyle>
            <a:lvl1pPr algn="r">
              <a:defRPr sz="1707">
                <a:solidFill>
                  <a:schemeClr val="tx1">
                    <a:tint val="75000"/>
                  </a:schemeClr>
                </a:solidFill>
              </a:defRPr>
            </a:lvl1pPr>
          </a:lstStyle>
          <a:p>
            <a:pPr defTabSz="1300460" rtl="0"/>
            <a:fld id="{2FA16B75-36A8-482E-84DD-EDEE3A38479A}" type="slidenum">
              <a:rPr lang="en-CA" kern="1200" smtClean="0">
                <a:solidFill>
                  <a:prstClr val="black">
                    <a:tint val="75000"/>
                  </a:prstClr>
                </a:solidFill>
              </a:rPr>
              <a:pPr defTabSz="1300460" rtl="0"/>
              <a:t>‹#›</a:t>
            </a:fld>
            <a:endParaRPr lang="en-CA" kern="1200">
              <a:solidFill>
                <a:prstClr val="black">
                  <a:tint val="75000"/>
                </a:prstClr>
              </a:solidFill>
            </a:endParaRPr>
          </a:p>
        </p:txBody>
      </p:sp>
      <p:pic>
        <p:nvPicPr>
          <p:cNvPr id="7" name="Picture 6"/>
          <p:cNvPicPr>
            <a:picLocks noChangeAspect="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83" y="8870844"/>
            <a:ext cx="2508356" cy="836119"/>
          </a:xfrm>
          <a:prstGeom prst="rect">
            <a:avLst/>
          </a:prstGeom>
        </p:spPr>
      </p:pic>
    </p:spTree>
    <p:extLst>
      <p:ext uri="{BB962C8B-B14F-4D97-AF65-F5344CB8AC3E}">
        <p14:creationId xmlns:p14="http://schemas.microsoft.com/office/powerpoint/2010/main" val="316313576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130046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anose="020B0604020202020204" pitchFamily="34" charset="0"/>
        <a:buChar char="•"/>
        <a:defRPr sz="4551" kern="1200">
          <a:solidFill>
            <a:schemeClr val="tx1"/>
          </a:solidFill>
          <a:latin typeface="+mn-lt"/>
          <a:ea typeface="+mn-ea"/>
          <a:cs typeface="+mn-cs"/>
        </a:defRPr>
      </a:lvl1pPr>
      <a:lvl2pPr marL="1056623" indent="-406394" algn="l" defTabSz="1300460" rtl="0" eaLnBrk="1" latinLnBrk="0" hangingPunct="1">
        <a:spcBef>
          <a:spcPct val="20000"/>
        </a:spcBef>
        <a:buFont typeface="Arial" panose="020B0604020202020204" pitchFamily="34" charset="0"/>
        <a:buChar char="–"/>
        <a:defRPr sz="3982" kern="1200">
          <a:solidFill>
            <a:schemeClr val="tx1"/>
          </a:solidFill>
          <a:latin typeface="+mn-lt"/>
          <a:ea typeface="+mn-ea"/>
          <a:cs typeface="+mn-cs"/>
        </a:defRPr>
      </a:lvl2pPr>
      <a:lvl3pPr marL="1625575" indent="-325115" algn="l" defTabSz="1300460" rtl="0" eaLnBrk="1" latinLnBrk="0" hangingPunct="1">
        <a:spcBef>
          <a:spcPct val="20000"/>
        </a:spcBef>
        <a:buFont typeface="Arial" panose="020B0604020202020204" pitchFamily="34" charset="0"/>
        <a:buChar char="•"/>
        <a:defRPr sz="3413" kern="1200">
          <a:solidFill>
            <a:schemeClr val="tx1"/>
          </a:solidFill>
          <a:latin typeface="+mn-lt"/>
          <a:ea typeface="+mn-ea"/>
          <a:cs typeface="+mn-cs"/>
        </a:defRPr>
      </a:lvl3pPr>
      <a:lvl4pPr marL="227580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4pPr>
      <a:lvl5pPr marL="292603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6.png"/><Relationship Id="rId2" Type="http://schemas.openxmlformats.org/officeDocument/2006/relationships/image" Target="../media/image16.emf"/><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emf"/><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emf"/><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4.xml"/><Relationship Id="rId1" Type="http://schemas.openxmlformats.org/officeDocument/2006/relationships/tags" Target="../tags/tag1.xml"/><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emf"/><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emf"/><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emf"/><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emf"/><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2.emf"/></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9.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33.emf"/><Relationship Id="rId4" Type="http://schemas.openxmlformats.org/officeDocument/2006/relationships/package" Target="../embeddings/Microsoft_Word_Document1.docx"/></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1.emf"/><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25.emf"/><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2.png"/><Relationship Id="rId7" Type="http://schemas.openxmlformats.org/officeDocument/2006/relationships/image" Target="../media/image50.emf"/><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9.emf"/><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chart" Target="../charts/chart4.xml"/><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chart" Target="../charts/chart6.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criticalcarenutrition.com/" TargetMode="External"/><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p:nvPr/>
        </p:nvSpPr>
        <p:spPr>
          <a:xfrm>
            <a:off x="402682" y="2427756"/>
            <a:ext cx="12199434" cy="4278094"/>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p>
            <a:r>
              <a:rPr lang="en-US" b="1" dirty="0">
                <a:solidFill>
                  <a:srgbClr val="0052E2"/>
                </a:solidFill>
                <a:latin typeface="Avenir Next Condensed"/>
              </a:rPr>
              <a:t>The </a:t>
            </a:r>
            <a:r>
              <a:rPr lang="en-US" b="1" u="sng" dirty="0">
                <a:solidFill>
                  <a:srgbClr val="0052E2"/>
                </a:solidFill>
                <a:latin typeface="Avenir Next Condensed"/>
              </a:rPr>
              <a:t>Eff</a:t>
            </a:r>
            <a:r>
              <a:rPr lang="en-US" b="1" dirty="0">
                <a:solidFill>
                  <a:srgbClr val="0052E2"/>
                </a:solidFill>
                <a:latin typeface="Avenir Next Condensed"/>
              </a:rPr>
              <a:t>ect </a:t>
            </a:r>
            <a:r>
              <a:rPr lang="en-US" b="1" u="sng" dirty="0">
                <a:solidFill>
                  <a:srgbClr val="0052E2"/>
                </a:solidFill>
                <a:latin typeface="Avenir Next Condensed"/>
              </a:rPr>
              <a:t>o</a:t>
            </a:r>
            <a:r>
              <a:rPr lang="en-US" b="1" dirty="0">
                <a:solidFill>
                  <a:srgbClr val="0052E2"/>
                </a:solidFill>
                <a:latin typeface="Avenir Next Condensed"/>
              </a:rPr>
              <a:t>f </a:t>
            </a:r>
            <a:r>
              <a:rPr lang="en-US" b="1" dirty="0" smtClean="0">
                <a:solidFill>
                  <a:srgbClr val="0052E2"/>
                </a:solidFill>
                <a:latin typeface="Avenir Next Condensed"/>
              </a:rPr>
              <a:t>Higher </a:t>
            </a:r>
            <a:r>
              <a:rPr lang="en-US" b="1" dirty="0">
                <a:solidFill>
                  <a:srgbClr val="0052E2"/>
                </a:solidFill>
                <a:latin typeface="Avenir Next Condensed"/>
              </a:rPr>
              <a:t>P</a:t>
            </a:r>
            <a:r>
              <a:rPr lang="en-US" b="1" u="sng" dirty="0">
                <a:solidFill>
                  <a:srgbClr val="0052E2"/>
                </a:solidFill>
                <a:latin typeface="Avenir Next Condensed"/>
              </a:rPr>
              <a:t>r</a:t>
            </a:r>
            <a:r>
              <a:rPr lang="en-US" b="1" dirty="0">
                <a:solidFill>
                  <a:srgbClr val="0052E2"/>
                </a:solidFill>
                <a:latin typeface="Avenir Next Condensed"/>
              </a:rPr>
              <a:t>otein Dosing in Critically Ill Patien</a:t>
            </a:r>
            <a:r>
              <a:rPr lang="en-US" b="1" u="sng" dirty="0">
                <a:solidFill>
                  <a:srgbClr val="0052E2"/>
                </a:solidFill>
                <a:latin typeface="Avenir Next Condensed"/>
              </a:rPr>
              <a:t>t</a:t>
            </a:r>
            <a:r>
              <a:rPr lang="en-US" b="1" dirty="0">
                <a:solidFill>
                  <a:srgbClr val="0052E2"/>
                </a:solidFill>
                <a:latin typeface="Avenir Next Condensed"/>
              </a:rPr>
              <a:t>s</a:t>
            </a:r>
            <a:r>
              <a:rPr lang="en-US" b="1" dirty="0" smtClean="0">
                <a:solidFill>
                  <a:srgbClr val="0052E2"/>
                </a:solidFill>
                <a:latin typeface="Avenir Next Condensed"/>
              </a:rPr>
              <a:t>:</a:t>
            </a:r>
          </a:p>
          <a:p>
            <a:endParaRPr lang="en-CA" dirty="0">
              <a:solidFill>
                <a:srgbClr val="0052E2"/>
              </a:solidFill>
              <a:latin typeface="Avenir Next Condensed"/>
            </a:endParaRPr>
          </a:p>
          <a:p>
            <a:r>
              <a:rPr lang="en-US" sz="5400" b="1" dirty="0">
                <a:solidFill>
                  <a:srgbClr val="0052E2"/>
                </a:solidFill>
                <a:latin typeface="Avenir Next Condensed"/>
              </a:rPr>
              <a:t>The EFFORT </a:t>
            </a:r>
            <a:r>
              <a:rPr lang="en-US" sz="5400" b="1" dirty="0" smtClean="0">
                <a:solidFill>
                  <a:srgbClr val="0052E2"/>
                </a:solidFill>
                <a:latin typeface="Avenir Next Condensed"/>
              </a:rPr>
              <a:t>Trial</a:t>
            </a:r>
          </a:p>
          <a:p>
            <a:r>
              <a:rPr lang="en-US" sz="4400" dirty="0" smtClean="0">
                <a:solidFill>
                  <a:srgbClr val="0052E2"/>
                </a:solidFill>
                <a:latin typeface="Avenir Next Condensed"/>
              </a:rPr>
              <a:t> </a:t>
            </a:r>
          </a:p>
          <a:p>
            <a:r>
              <a:rPr lang="en-US" sz="2800" b="1" dirty="0" smtClean="0">
                <a:solidFill>
                  <a:srgbClr val="0052E2"/>
                </a:solidFill>
                <a:latin typeface="Avenir Next Condensed"/>
              </a:rPr>
              <a:t>A </a:t>
            </a:r>
            <a:r>
              <a:rPr lang="en-US" sz="2800" b="1" dirty="0">
                <a:solidFill>
                  <a:srgbClr val="0052E2"/>
                </a:solidFill>
                <a:latin typeface="Avenir Next Condensed"/>
              </a:rPr>
              <a:t>Multicenter, Volunteer-driven, Registry-based Randomized Trial</a:t>
            </a:r>
          </a:p>
          <a:p>
            <a:endParaRPr lang="en-CA" sz="4400" dirty="0"/>
          </a:p>
        </p:txBody>
      </p:sp>
      <p:sp>
        <p:nvSpPr>
          <p:cNvPr id="33" name="Shape 33"/>
          <p:cNvSpPr/>
          <p:nvPr/>
        </p:nvSpPr>
        <p:spPr>
          <a:xfrm>
            <a:off x="3817110" y="6468518"/>
            <a:ext cx="5370577" cy="175895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lnSpc>
                <a:spcPct val="150000"/>
              </a:lnSpc>
              <a:defRPr sz="1800">
                <a:solidFill>
                  <a:srgbClr val="000000"/>
                </a:solidFill>
              </a:defRPr>
            </a:pPr>
            <a:r>
              <a:rPr sz="2400" b="1" spc="0" dirty="0">
                <a:solidFill>
                  <a:srgbClr val="535353"/>
                </a:solidFill>
                <a:latin typeface="Avenir Book"/>
                <a:ea typeface="Avenir Book"/>
                <a:cs typeface="Avenir Book"/>
                <a:sym typeface="Avenir Book"/>
              </a:rPr>
              <a:t>Daren K. Heyland</a:t>
            </a:r>
          </a:p>
          <a:p>
            <a:pPr lvl="0">
              <a:defRPr sz="1800">
                <a:solidFill>
                  <a:srgbClr val="000000"/>
                </a:solidFill>
              </a:defRPr>
            </a:pPr>
            <a:r>
              <a:rPr sz="2000" dirty="0">
                <a:solidFill>
                  <a:srgbClr val="535353"/>
                </a:solidFill>
                <a:latin typeface="Avenir Book"/>
                <a:ea typeface="Avenir Book"/>
                <a:cs typeface="Avenir Book"/>
                <a:sym typeface="Avenir Book"/>
              </a:rPr>
              <a:t>Professor of Medicine</a:t>
            </a:r>
          </a:p>
          <a:p>
            <a:pPr lvl="0">
              <a:defRPr sz="1800">
                <a:solidFill>
                  <a:srgbClr val="000000"/>
                </a:solidFill>
              </a:defRPr>
            </a:pPr>
            <a:r>
              <a:rPr sz="2000" dirty="0">
                <a:solidFill>
                  <a:srgbClr val="535353"/>
                </a:solidFill>
                <a:latin typeface="Avenir Book"/>
                <a:ea typeface="Avenir Book"/>
                <a:cs typeface="Avenir Book"/>
                <a:sym typeface="Avenir Book"/>
              </a:rPr>
              <a:t>Queens University, Kingston General Hospital</a:t>
            </a:r>
          </a:p>
          <a:p>
            <a:pPr lvl="0">
              <a:defRPr sz="1800">
                <a:solidFill>
                  <a:srgbClr val="000000"/>
                </a:solidFill>
              </a:defRPr>
            </a:pPr>
            <a:r>
              <a:rPr sz="2000" dirty="0">
                <a:solidFill>
                  <a:srgbClr val="535353"/>
                </a:solidFill>
                <a:latin typeface="Avenir Book"/>
                <a:ea typeface="Avenir Book"/>
                <a:cs typeface="Avenir Book"/>
                <a:sym typeface="Avenir Book"/>
              </a:rPr>
              <a:t>Kingston, ON Canada</a:t>
            </a:r>
          </a:p>
        </p:txBody>
      </p:sp>
      <p:pic>
        <p:nvPicPr>
          <p:cNvPr id="35" name="CCNLogo.png"/>
          <p:cNvPicPr/>
          <p:nvPr/>
        </p:nvPicPr>
        <p:blipFill>
          <a:blip r:embed="rId3">
            <a:extLst/>
          </a:blip>
          <a:stretch>
            <a:fillRect/>
          </a:stretch>
        </p:blipFill>
        <p:spPr>
          <a:xfrm>
            <a:off x="205869" y="8540244"/>
            <a:ext cx="2839462" cy="908556"/>
          </a:xfrm>
          <a:prstGeom prst="rect">
            <a:avLst/>
          </a:prstGeom>
          <a:ln w="12700">
            <a:miter lim="400000"/>
          </a:ln>
        </p:spPr>
      </p:pic>
      <p:pic>
        <p:nvPicPr>
          <p:cNvPr id="5" name="Effort_Logo.png"/>
          <p:cNvPicPr/>
          <p:nvPr/>
        </p:nvPicPr>
        <p:blipFill>
          <a:blip r:embed="rId4">
            <a:extLst/>
          </a:blip>
          <a:srcRect r="30802" b="51271"/>
          <a:stretch>
            <a:fillRect/>
          </a:stretch>
        </p:blipFill>
        <p:spPr>
          <a:xfrm>
            <a:off x="10506974" y="8077200"/>
            <a:ext cx="2846718" cy="1508226"/>
          </a:xfrm>
          <a:prstGeom prst="rect">
            <a:avLst/>
          </a:prstGeom>
          <a:ln w="12700">
            <a:miter lim="400000"/>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8431" y="8227469"/>
            <a:ext cx="2209449" cy="1512572"/>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389119" y="3820160"/>
            <a:ext cx="6669049" cy="1219200"/>
          </a:xfrm>
        </p:spPr>
        <p:txBody>
          <a:bodyPr>
            <a:normAutofit/>
          </a:bodyPr>
          <a:lstStyle/>
          <a:p>
            <a:pPr marL="304800" lvl="0" indent="-304800" defTabSz="457200">
              <a:spcBef>
                <a:spcPts val="0"/>
              </a:spcBef>
              <a:buSzPct val="100000"/>
              <a:defRPr sz="1800">
                <a:solidFill>
                  <a:srgbClr val="000000"/>
                </a:solidFill>
              </a:defRPr>
            </a:pPr>
            <a:r>
              <a:rPr lang="en-CA" sz="4000" b="1" dirty="0">
                <a:solidFill>
                  <a:srgbClr val="0052E2"/>
                </a:solidFill>
                <a:latin typeface="Avenir Next Condensed"/>
                <a:ea typeface="Avenir Book"/>
                <a:cs typeface="Avenir Book"/>
                <a:sym typeface="Avenir Book"/>
              </a:rPr>
              <a:t>Does Clinical Equipoise Exist?</a:t>
            </a:r>
          </a:p>
        </p:txBody>
      </p:sp>
      <p:pic>
        <p:nvPicPr>
          <p:cNvPr id="4" name="Picture 3" descr="bean man.png"/>
          <p:cNvPicPr>
            <a:picLocks noChangeAspect="1"/>
          </p:cNvPicPr>
          <p:nvPr/>
        </p:nvPicPr>
        <p:blipFill>
          <a:blip r:embed="rId2" cstate="print">
            <a:clrChange>
              <a:clrFrom>
                <a:srgbClr val="FFFFFF"/>
              </a:clrFrom>
              <a:clrTo>
                <a:srgbClr val="FFFFFF">
                  <a:alpha val="0"/>
                </a:srgbClr>
              </a:clrTo>
            </a:clrChange>
            <a:duotone>
              <a:schemeClr val="accent6">
                <a:shade val="45000"/>
                <a:satMod val="135000"/>
              </a:schemeClr>
              <a:prstClr val="white"/>
            </a:duotone>
          </a:blip>
          <a:stretch>
            <a:fillRect/>
          </a:stretch>
        </p:blipFill>
        <p:spPr>
          <a:xfrm>
            <a:off x="1869441" y="3901440"/>
            <a:ext cx="1989571" cy="4271724"/>
          </a:xfrm>
          <a:prstGeom prst="rect">
            <a:avLst/>
          </a:prstGeom>
          <a:noFill/>
          <a:ln>
            <a:noFill/>
          </a:ln>
        </p:spPr>
      </p:pic>
      <p:pic>
        <p:nvPicPr>
          <p:cNvPr id="6" name="Effort_Logo.png"/>
          <p:cNvPicPr/>
          <p:nvPr/>
        </p:nvPicPr>
        <p:blipFill>
          <a:blip r:embed="rId3">
            <a:extLst/>
          </a:blip>
          <a:srcRect r="30802" b="51271"/>
          <a:stretch>
            <a:fillRect/>
          </a:stretch>
        </p:blipFill>
        <p:spPr>
          <a:xfrm>
            <a:off x="10679502" y="194540"/>
            <a:ext cx="2910261" cy="1508226"/>
          </a:xfrm>
          <a:prstGeom prst="rect">
            <a:avLst/>
          </a:prstGeom>
          <a:ln w="12700">
            <a:miter lim="400000"/>
          </a:ln>
        </p:spPr>
      </p:pic>
      <p:pic>
        <p:nvPicPr>
          <p:cNvPr id="7" name="CCNLogo.png"/>
          <p:cNvPicPr/>
          <p:nvPr/>
        </p:nvPicPr>
        <p:blipFill>
          <a:blip r:embed="rId4">
            <a:extLst/>
          </a:blip>
          <a:stretch>
            <a:fillRect/>
          </a:stretch>
        </p:blipFill>
        <p:spPr>
          <a:xfrm>
            <a:off x="60169" y="194540"/>
            <a:ext cx="2370209" cy="1128934"/>
          </a:xfrm>
          <a:prstGeom prst="rect">
            <a:avLst/>
          </a:prstGeom>
          <a:ln w="12700">
            <a:miter lim="400000"/>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3392860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526"/>
          <p:cNvSpPr/>
          <p:nvPr/>
        </p:nvSpPr>
        <p:spPr>
          <a:xfrm>
            <a:off x="861694" y="2266919"/>
            <a:ext cx="11078879" cy="1089529"/>
          </a:xfrm>
          <a:prstGeom prst="rect">
            <a:avLst/>
          </a:prstGeom>
          <a:ln w="12700">
            <a:miter lim="400000"/>
          </a:ln>
          <a:extLst>
            <a:ext uri="{C572A759-6A51-4108-AA02-DFA0A04FC94B}">
              <ma14:wrappingTextBoxFlag xmlns:ma14="http://schemas.microsoft.com/office/mac/drawingml/2011/main" xmlns="" val="1"/>
            </a:ext>
          </a:extLst>
        </p:spPr>
        <p:txBody>
          <a:bodyPr wrap="square" lIns="34288" rIns="34288" anchor="ctr">
            <a:spAutoFit/>
          </a:bodyPr>
          <a:lstStyle>
            <a:lvl1pPr>
              <a:lnSpc>
                <a:spcPct val="90000"/>
              </a:lnSpc>
              <a:defRPr sz="4000" b="1"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s-MX" sz="3600" dirty="0" err="1">
                <a:solidFill>
                  <a:srgbClr val="0000FF"/>
                </a:solidFill>
                <a:latin typeface="Arial" panose="020B0604020202020204" pitchFamily="34" charset="0"/>
                <a:cs typeface="Arial" panose="020B0604020202020204" pitchFamily="34" charset="0"/>
              </a:rPr>
              <a:t>What</a:t>
            </a:r>
            <a:r>
              <a:rPr lang="es-MX" sz="3600" dirty="0">
                <a:solidFill>
                  <a:srgbClr val="0000FF"/>
                </a:solidFill>
                <a:latin typeface="Arial" panose="020B0604020202020204" pitchFamily="34" charset="0"/>
                <a:cs typeface="Arial" panose="020B0604020202020204" pitchFamily="34" charset="0"/>
              </a:rPr>
              <a:t> </a:t>
            </a:r>
            <a:r>
              <a:rPr lang="es-MX" sz="3600" dirty="0" err="1">
                <a:solidFill>
                  <a:srgbClr val="0000FF"/>
                </a:solidFill>
                <a:latin typeface="Arial" panose="020B0604020202020204" pitchFamily="34" charset="0"/>
                <a:cs typeface="Arial" panose="020B0604020202020204" pitchFamily="34" charset="0"/>
              </a:rPr>
              <a:t>dose</a:t>
            </a:r>
            <a:r>
              <a:rPr lang="es-MX" sz="3600" dirty="0">
                <a:solidFill>
                  <a:srgbClr val="0000FF"/>
                </a:solidFill>
                <a:latin typeface="Arial" panose="020B0604020202020204" pitchFamily="34" charset="0"/>
                <a:cs typeface="Arial" panose="020B0604020202020204" pitchFamily="34" charset="0"/>
              </a:rPr>
              <a:t> do </a:t>
            </a:r>
            <a:r>
              <a:rPr lang="es-MX" sz="3600" dirty="0" err="1">
                <a:solidFill>
                  <a:srgbClr val="0000FF"/>
                </a:solidFill>
                <a:latin typeface="Arial" panose="020B0604020202020204" pitchFamily="34" charset="0"/>
                <a:cs typeface="Arial" panose="020B0604020202020204" pitchFamily="34" charset="0"/>
              </a:rPr>
              <a:t>you</a:t>
            </a:r>
            <a:r>
              <a:rPr lang="es-MX" sz="3600" dirty="0">
                <a:solidFill>
                  <a:srgbClr val="0000FF"/>
                </a:solidFill>
                <a:latin typeface="Arial" panose="020B0604020202020204" pitchFamily="34" charset="0"/>
                <a:cs typeface="Arial" panose="020B0604020202020204" pitchFamily="34" charset="0"/>
              </a:rPr>
              <a:t> routinely prescribe </a:t>
            </a:r>
          </a:p>
          <a:p>
            <a:pPr lvl="0">
              <a:defRPr sz="1800" b="0" spc="0">
                <a:solidFill>
                  <a:srgbClr val="000000"/>
                </a:solidFill>
              </a:defRPr>
            </a:pPr>
            <a:r>
              <a:rPr lang="es-MX" sz="3600" dirty="0">
                <a:solidFill>
                  <a:srgbClr val="0000FF"/>
                </a:solidFill>
                <a:latin typeface="Arial" panose="020B0604020202020204" pitchFamily="34" charset="0"/>
                <a:cs typeface="Arial" panose="020B0604020202020204" pitchFamily="34" charset="0"/>
              </a:rPr>
              <a:t>to </a:t>
            </a:r>
            <a:r>
              <a:rPr lang="es-MX" sz="3600" dirty="0" err="1">
                <a:solidFill>
                  <a:srgbClr val="0000FF"/>
                </a:solidFill>
                <a:latin typeface="Arial" panose="020B0604020202020204" pitchFamily="34" charset="0"/>
                <a:cs typeface="Arial" panose="020B0604020202020204" pitchFamily="34" charset="0"/>
              </a:rPr>
              <a:t>the</a:t>
            </a:r>
            <a:r>
              <a:rPr lang="es-MX" sz="3600" dirty="0">
                <a:solidFill>
                  <a:srgbClr val="0000FF"/>
                </a:solidFill>
                <a:latin typeface="Arial" panose="020B0604020202020204" pitchFamily="34" charset="0"/>
                <a:cs typeface="Arial" panose="020B0604020202020204" pitchFamily="34" charset="0"/>
              </a:rPr>
              <a:t> ‘</a:t>
            </a:r>
            <a:r>
              <a:rPr lang="es-MX" sz="3600" dirty="0" err="1">
                <a:solidFill>
                  <a:srgbClr val="0000FF"/>
                </a:solidFill>
                <a:latin typeface="Arial" panose="020B0604020202020204" pitchFamily="34" charset="0"/>
                <a:cs typeface="Arial" panose="020B0604020202020204" pitchFamily="34" charset="0"/>
              </a:rPr>
              <a:t>average</a:t>
            </a:r>
            <a:r>
              <a:rPr lang="es-MX" sz="3600" dirty="0">
                <a:solidFill>
                  <a:srgbClr val="0000FF"/>
                </a:solidFill>
                <a:latin typeface="Arial" panose="020B0604020202020204" pitchFamily="34" charset="0"/>
                <a:cs typeface="Arial" panose="020B0604020202020204" pitchFamily="34" charset="0"/>
              </a:rPr>
              <a:t>’ ICU </a:t>
            </a:r>
            <a:r>
              <a:rPr lang="es-MX" sz="3600" dirty="0" err="1">
                <a:solidFill>
                  <a:srgbClr val="0000FF"/>
                </a:solidFill>
                <a:latin typeface="Arial" panose="020B0604020202020204" pitchFamily="34" charset="0"/>
                <a:cs typeface="Arial" panose="020B0604020202020204" pitchFamily="34" charset="0"/>
              </a:rPr>
              <a:t>patient</a:t>
            </a:r>
            <a:r>
              <a:rPr lang="es-MX" sz="3600" dirty="0">
                <a:solidFill>
                  <a:srgbClr val="0000FF"/>
                </a:solidFill>
                <a:latin typeface="Arial" panose="020B0604020202020204" pitchFamily="34" charset="0"/>
                <a:cs typeface="Arial" panose="020B0604020202020204" pitchFamily="34" charset="0"/>
              </a:rPr>
              <a:t>?</a:t>
            </a:r>
          </a:p>
        </p:txBody>
      </p:sp>
      <p:sp>
        <p:nvSpPr>
          <p:cNvPr id="6" name="Content Placeholder 2"/>
          <p:cNvSpPr txBox="1">
            <a:spLocks/>
          </p:cNvSpPr>
          <p:nvPr/>
        </p:nvSpPr>
        <p:spPr>
          <a:xfrm>
            <a:off x="2932297" y="3676419"/>
            <a:ext cx="7848747" cy="476656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marL="694301"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1pPr>
            <a:lvl2pPr marL="1388603"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2pPr>
            <a:lvl3pPr marL="2082904"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3pPr>
            <a:lvl4pPr marL="2777206"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4pPr>
            <a:lvl5pPr marL="3471507"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5pPr>
            <a:lvl6pPr marL="4165808"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6pPr>
            <a:lvl7pPr marL="4860110"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7pPr>
            <a:lvl8pPr marL="5554411"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8pPr>
            <a:lvl9pPr marL="6248712"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9pPr>
          </a:lstStyle>
          <a:p>
            <a:pPr marL="906488" indent="-385763" algn="l">
              <a:spcBef>
                <a:spcPts val="0"/>
              </a:spcBef>
              <a:buFont typeface="+mj-lt"/>
              <a:buAutoNum type="alphaLcPeriod"/>
            </a:pPr>
            <a:r>
              <a:rPr lang="es-MX" altLang="en-US" sz="3300" dirty="0"/>
              <a:t> &lt; 1.0 </a:t>
            </a:r>
            <a:r>
              <a:rPr lang="es-MX" altLang="en-US" sz="3300" dirty="0" err="1"/>
              <a:t>gram</a:t>
            </a:r>
            <a:r>
              <a:rPr lang="es-MX" altLang="en-US" sz="3300" dirty="0"/>
              <a:t>/kg/d</a:t>
            </a:r>
          </a:p>
          <a:p>
            <a:pPr marL="906488" indent="-385763" algn="l">
              <a:spcBef>
                <a:spcPts val="0"/>
              </a:spcBef>
              <a:buFont typeface="+mj-lt"/>
              <a:buAutoNum type="alphaLcPeriod"/>
            </a:pPr>
            <a:r>
              <a:rPr lang="es-MX" altLang="en-US" sz="3300" dirty="0"/>
              <a:t>1.1 – 1.5 </a:t>
            </a:r>
            <a:r>
              <a:rPr lang="es-MX" altLang="en-US" sz="3300" dirty="0" err="1"/>
              <a:t>gram</a:t>
            </a:r>
            <a:r>
              <a:rPr lang="es-MX" altLang="en-US" sz="3300" dirty="0"/>
              <a:t>/kg/d</a:t>
            </a:r>
          </a:p>
          <a:p>
            <a:pPr marL="906488" indent="-385763" algn="l">
              <a:spcBef>
                <a:spcPts val="0"/>
              </a:spcBef>
              <a:buFont typeface="+mj-lt"/>
              <a:buAutoNum type="alphaLcPeriod"/>
            </a:pPr>
            <a:r>
              <a:rPr lang="es-MX" altLang="en-US" sz="3300" dirty="0"/>
              <a:t>1.6 – 2.0 </a:t>
            </a:r>
            <a:r>
              <a:rPr lang="es-MX" altLang="en-US" sz="3300" dirty="0" err="1"/>
              <a:t>gram</a:t>
            </a:r>
            <a:r>
              <a:rPr lang="es-MX" altLang="en-US" sz="3300" dirty="0"/>
              <a:t>/kg/d</a:t>
            </a:r>
          </a:p>
          <a:p>
            <a:pPr marL="906488" indent="-385763" algn="l">
              <a:spcBef>
                <a:spcPts val="0"/>
              </a:spcBef>
              <a:buFont typeface="+mj-lt"/>
              <a:buAutoNum type="alphaLcPeriod"/>
            </a:pPr>
            <a:r>
              <a:rPr lang="es-MX" altLang="en-US" sz="3300" dirty="0"/>
              <a:t>&gt; 2.1 </a:t>
            </a:r>
            <a:r>
              <a:rPr lang="es-MX" altLang="en-US" sz="3300" dirty="0" err="1"/>
              <a:t>gram</a:t>
            </a:r>
            <a:r>
              <a:rPr lang="es-MX" altLang="en-US" sz="3300" dirty="0"/>
              <a:t>/kg/d</a:t>
            </a:r>
          </a:p>
          <a:p>
            <a:pPr indent="0">
              <a:spcBef>
                <a:spcPts val="0"/>
              </a:spcBef>
              <a:buNone/>
            </a:pPr>
            <a:endParaRPr lang="es-MX" altLang="en-US" sz="3300" dirty="0"/>
          </a:p>
        </p:txBody>
      </p:sp>
      <p:pic>
        <p:nvPicPr>
          <p:cNvPr id="4" name="CCNLogo.png"/>
          <p:cNvPicPr/>
          <p:nvPr/>
        </p:nvPicPr>
        <p:blipFill>
          <a:blip r:embed="rId2">
            <a:extLst/>
          </a:blip>
          <a:stretch>
            <a:fillRect/>
          </a:stretch>
        </p:blipFill>
        <p:spPr>
          <a:xfrm>
            <a:off x="188244" y="238265"/>
            <a:ext cx="1700469" cy="738394"/>
          </a:xfrm>
          <a:prstGeom prst="rect">
            <a:avLst/>
          </a:prstGeom>
          <a:ln w="12700">
            <a:miter lim="400000"/>
          </a:ln>
        </p:spPr>
      </p:pic>
    </p:spTree>
    <p:extLst>
      <p:ext uri="{BB962C8B-B14F-4D97-AF65-F5344CB8AC3E}">
        <p14:creationId xmlns:p14="http://schemas.microsoft.com/office/powerpoint/2010/main" val="378150652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30733" y="2138909"/>
            <a:ext cx="12010569" cy="2511595"/>
          </a:xfrm>
          <a:prstGeom prst="rect">
            <a:avLst/>
          </a:prstGeom>
        </p:spPr>
      </p:pic>
      <p:pic>
        <p:nvPicPr>
          <p:cNvPr id="7" name="Picture 6"/>
          <p:cNvPicPr>
            <a:picLocks noChangeAspect="1"/>
          </p:cNvPicPr>
          <p:nvPr/>
        </p:nvPicPr>
        <p:blipFill>
          <a:blip r:embed="rId3"/>
          <a:stretch>
            <a:fillRect/>
          </a:stretch>
        </p:blipFill>
        <p:spPr>
          <a:xfrm>
            <a:off x="3085934" y="4783036"/>
            <a:ext cx="5927201" cy="946560"/>
          </a:xfrm>
          <a:prstGeom prst="rect">
            <a:avLst/>
          </a:prstGeom>
        </p:spPr>
      </p:pic>
      <p:pic>
        <p:nvPicPr>
          <p:cNvPr id="8" name="Picture 7"/>
          <p:cNvPicPr>
            <a:picLocks noChangeAspect="1"/>
          </p:cNvPicPr>
          <p:nvPr/>
        </p:nvPicPr>
        <p:blipFill>
          <a:blip r:embed="rId4"/>
          <a:stretch>
            <a:fillRect/>
          </a:stretch>
        </p:blipFill>
        <p:spPr>
          <a:xfrm>
            <a:off x="3085934" y="5729596"/>
            <a:ext cx="5927201" cy="1212587"/>
          </a:xfrm>
          <a:prstGeom prst="rect">
            <a:avLst/>
          </a:prstGeom>
        </p:spPr>
      </p:pic>
      <p:sp>
        <p:nvSpPr>
          <p:cNvPr id="2" name="TextBox 1"/>
          <p:cNvSpPr txBox="1"/>
          <p:nvPr/>
        </p:nvSpPr>
        <p:spPr>
          <a:xfrm>
            <a:off x="2185638" y="7635457"/>
            <a:ext cx="7727795"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smtClean="0">
                <a:ln>
                  <a:noFill/>
                </a:ln>
                <a:solidFill>
                  <a:srgbClr val="535353"/>
                </a:solidFill>
                <a:effectLst/>
                <a:uFillTx/>
                <a:latin typeface="+mn-lt"/>
                <a:ea typeface="+mn-ea"/>
                <a:cs typeface="+mn-cs"/>
                <a:sym typeface="Gill Sans Light"/>
              </a:rPr>
              <a:t>Note:</a:t>
            </a:r>
            <a:r>
              <a:rPr kumimoji="0" lang="en-CA" sz="3600" b="0" i="0" u="none" strike="noStrike" cap="none" spc="0" normalizeH="0" dirty="0" smtClean="0">
                <a:ln>
                  <a:noFill/>
                </a:ln>
                <a:solidFill>
                  <a:srgbClr val="535353"/>
                </a:solidFill>
                <a:effectLst/>
                <a:uFillTx/>
                <a:latin typeface="+mn-lt"/>
                <a:ea typeface="+mn-ea"/>
                <a:cs typeface="+mn-cs"/>
                <a:sym typeface="Gill Sans Light"/>
              </a:rPr>
              <a:t> Wide range of acceptability and</a:t>
            </a:r>
          </a:p>
          <a:p>
            <a:pPr marL="0" marR="0" indent="0" algn="ctr" defTabSz="584200" rtl="0" fontAlgn="auto" latinLnBrk="1" hangingPunct="0">
              <a:lnSpc>
                <a:spcPct val="100000"/>
              </a:lnSpc>
              <a:spcBef>
                <a:spcPts val="0"/>
              </a:spcBef>
              <a:spcAft>
                <a:spcPts val="0"/>
              </a:spcAft>
              <a:buClrTx/>
              <a:buSzTx/>
              <a:buFontTx/>
              <a:buNone/>
              <a:tabLst/>
            </a:pPr>
            <a:r>
              <a:rPr lang="en-CA" baseline="0" dirty="0" smtClean="0"/>
              <a:t>Low quality of evidence!</a:t>
            </a:r>
            <a:endParaRPr kumimoji="0" lang="en-CA" sz="3600" b="0" i="0" u="none" strike="noStrike" cap="none" spc="0" normalizeH="0" baseline="0" dirty="0">
              <a:ln>
                <a:noFill/>
              </a:ln>
              <a:solidFill>
                <a:srgbClr val="535353"/>
              </a:solidFill>
              <a:effectLst/>
              <a:uFillTx/>
              <a:latin typeface="+mn-lt"/>
              <a:ea typeface="+mn-ea"/>
              <a:cs typeface="+mn-cs"/>
              <a:sym typeface="Gill Sans Light"/>
            </a:endParaRPr>
          </a:p>
        </p:txBody>
      </p:sp>
      <p:pic>
        <p:nvPicPr>
          <p:cNvPr id="10" name="Effort_Logo.png"/>
          <p:cNvPicPr/>
          <p:nvPr/>
        </p:nvPicPr>
        <p:blipFill>
          <a:blip r:embed="rId5">
            <a:extLst/>
          </a:blip>
          <a:srcRect r="30802" b="51271"/>
          <a:stretch>
            <a:fillRect/>
          </a:stretch>
        </p:blipFill>
        <p:spPr>
          <a:xfrm>
            <a:off x="10679502" y="194540"/>
            <a:ext cx="2910261" cy="1508226"/>
          </a:xfrm>
          <a:prstGeom prst="rect">
            <a:avLst/>
          </a:prstGeom>
          <a:ln w="12700">
            <a:miter lim="400000"/>
          </a:ln>
        </p:spPr>
      </p:pic>
      <p:pic>
        <p:nvPicPr>
          <p:cNvPr id="11" name="CCNLogo.png"/>
          <p:cNvPicPr/>
          <p:nvPr/>
        </p:nvPicPr>
        <p:blipFill>
          <a:blip r:embed="rId6">
            <a:extLst/>
          </a:blip>
          <a:stretch>
            <a:fillRect/>
          </a:stretch>
        </p:blipFill>
        <p:spPr>
          <a:xfrm>
            <a:off x="60169" y="194540"/>
            <a:ext cx="2370209" cy="1128934"/>
          </a:xfrm>
          <a:prstGeom prst="rect">
            <a:avLst/>
          </a:prstGeom>
          <a:ln w="12700">
            <a:miter lim="400000"/>
          </a:ln>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228307367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p:nvPr/>
        </p:nvSpPr>
        <p:spPr>
          <a:xfrm>
            <a:off x="2474829" y="857014"/>
            <a:ext cx="8250354" cy="6463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nchor="ctr">
            <a:spAutoFit/>
          </a:bodyPr>
          <a:lstStyle>
            <a:lvl1pPr>
              <a:lnSpc>
                <a:spcPct val="90000"/>
              </a:lnSpc>
              <a:defRPr sz="4000" b="1"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4000" b="1" spc="-40" dirty="0" smtClean="0">
                <a:solidFill>
                  <a:srgbClr val="0052E2"/>
                </a:solidFill>
              </a:rPr>
              <a:t>Results of 2014 </a:t>
            </a:r>
            <a:r>
              <a:rPr sz="4000" b="1" spc="-40" dirty="0" smtClean="0">
                <a:solidFill>
                  <a:srgbClr val="0052E2"/>
                </a:solidFill>
              </a:rPr>
              <a:t>INS </a:t>
            </a:r>
            <a:endParaRPr sz="4000" b="1" spc="-40" dirty="0">
              <a:solidFill>
                <a:srgbClr val="0052E2"/>
              </a:solidFill>
            </a:endParaRPr>
          </a:p>
        </p:txBody>
      </p:sp>
      <p:sp>
        <p:nvSpPr>
          <p:cNvPr id="527" name="Shape 527"/>
          <p:cNvSpPr/>
          <p:nvPr/>
        </p:nvSpPr>
        <p:spPr>
          <a:xfrm>
            <a:off x="1868128" y="1503345"/>
            <a:ext cx="9463756" cy="142192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defTabSz="457200">
              <a:lnSpc>
                <a:spcPct val="120000"/>
              </a:lnSpc>
              <a:defRPr sz="2400">
                <a:solidFill>
                  <a:srgbClr val="000000"/>
                </a:solidFill>
                <a:latin typeface="Avenir Book"/>
                <a:ea typeface="Avenir Book"/>
                <a:cs typeface="Avenir Book"/>
                <a:sym typeface="Avenir Book"/>
              </a:defRPr>
            </a:lvl1pPr>
          </a:lstStyle>
          <a:p>
            <a:pPr lvl="0">
              <a:defRPr sz="1800"/>
            </a:pPr>
            <a:r>
              <a:rPr sz="2400" dirty="0"/>
              <a:t>In 2014 INS, on average, patients were prescribed 1.3 grams/kg/day (interquartile range, 1.0-1.5 grams/kg/day</a:t>
            </a:r>
            <a:r>
              <a:rPr sz="2400" dirty="0" smtClean="0"/>
              <a:t>,</a:t>
            </a:r>
            <a:endParaRPr lang="en-CA" sz="2400" dirty="0" smtClean="0"/>
          </a:p>
          <a:p>
            <a:pPr lvl="0">
              <a:defRPr sz="1800"/>
            </a:pPr>
            <a:r>
              <a:rPr sz="2400" dirty="0" smtClean="0"/>
              <a:t> </a:t>
            </a:r>
            <a:r>
              <a:rPr sz="2400" dirty="0"/>
              <a:t>overall range, 0.5-3.8 grams/kg/day). </a:t>
            </a:r>
          </a:p>
        </p:txBody>
      </p:sp>
      <p:pic>
        <p:nvPicPr>
          <p:cNvPr id="2" name="Picture 1"/>
          <p:cNvPicPr>
            <a:picLocks noChangeAspect="1"/>
          </p:cNvPicPr>
          <p:nvPr/>
        </p:nvPicPr>
        <p:blipFill>
          <a:blip r:embed="rId2"/>
          <a:stretch>
            <a:fillRect/>
          </a:stretch>
        </p:blipFill>
        <p:spPr>
          <a:xfrm>
            <a:off x="2327530" y="2925273"/>
            <a:ext cx="8779085" cy="6913080"/>
          </a:xfrm>
          <a:prstGeom prst="rect">
            <a:avLst/>
          </a:prstGeom>
        </p:spPr>
      </p:pic>
      <p:pic>
        <p:nvPicPr>
          <p:cNvPr id="9" name="CCNLogo.png"/>
          <p:cNvPicPr/>
          <p:nvPr/>
        </p:nvPicPr>
        <p:blipFill>
          <a:blip r:embed="rId3">
            <a:extLst/>
          </a:blip>
          <a:stretch>
            <a:fillRect/>
          </a:stretch>
        </p:blipFill>
        <p:spPr>
          <a:xfrm>
            <a:off x="60169" y="194540"/>
            <a:ext cx="2267361" cy="984555"/>
          </a:xfrm>
          <a:prstGeom prst="rect">
            <a:avLst/>
          </a:prstGeom>
          <a:ln w="12700">
            <a:miter lim="400000"/>
          </a:ln>
        </p:spPr>
      </p:pic>
    </p:spTree>
    <p:extLst>
      <p:ext uri="{BB962C8B-B14F-4D97-AF65-F5344CB8AC3E}">
        <p14:creationId xmlns:p14="http://schemas.microsoft.com/office/powerpoint/2010/main" val="946120812"/>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389184" y="3820193"/>
            <a:ext cx="6668846" cy="1219163"/>
          </a:xfrm>
        </p:spPr>
        <p:txBody>
          <a:bodyPr>
            <a:noAutofit/>
          </a:bodyPr>
          <a:lstStyle/>
          <a:p>
            <a:r>
              <a:rPr lang="en-CA" altLang="en-US" sz="4049" cap="none" dirty="0">
                <a:solidFill>
                  <a:srgbClr val="0000FF"/>
                </a:solidFill>
                <a:latin typeface="Avenir Next Condensed"/>
              </a:rPr>
              <a:t>Does increasing protein delivery impact outcomes?</a:t>
            </a:r>
          </a:p>
        </p:txBody>
      </p:sp>
      <p:pic>
        <p:nvPicPr>
          <p:cNvPr id="4" name="Picture 3" descr="bean man.png"/>
          <p:cNvPicPr>
            <a:picLocks noChangeAspect="1"/>
          </p:cNvPicPr>
          <p:nvPr/>
        </p:nvPicPr>
        <p:blipFill>
          <a:blip r:embed="rId2" cstate="print">
            <a:clrChange>
              <a:clrFrom>
                <a:srgbClr val="FFFFFF"/>
              </a:clrFrom>
              <a:clrTo>
                <a:srgbClr val="FFFFFF">
                  <a:alpha val="0"/>
                </a:srgbClr>
              </a:clrTo>
            </a:clrChange>
            <a:duotone>
              <a:prstClr val="black"/>
              <a:schemeClr val="tx2">
                <a:tint val="45000"/>
                <a:satMod val="400000"/>
              </a:schemeClr>
            </a:duotone>
          </a:blip>
          <a:stretch>
            <a:fillRect/>
          </a:stretch>
        </p:blipFill>
        <p:spPr>
          <a:xfrm>
            <a:off x="1869582" y="3901470"/>
            <a:ext cx="1989510" cy="4271593"/>
          </a:xfrm>
          <a:prstGeom prst="rect">
            <a:avLst/>
          </a:prstGeom>
        </p:spPr>
      </p:pic>
      <p:pic>
        <p:nvPicPr>
          <p:cNvPr id="5" name="Effort_Logo.png"/>
          <p:cNvPicPr/>
          <p:nvPr/>
        </p:nvPicPr>
        <p:blipFill>
          <a:blip r:embed="rId3">
            <a:extLst/>
          </a:blip>
          <a:srcRect r="30802" b="51271"/>
          <a:stretch>
            <a:fillRect/>
          </a:stretch>
        </p:blipFill>
        <p:spPr>
          <a:xfrm>
            <a:off x="10679502" y="194540"/>
            <a:ext cx="2910261" cy="1508226"/>
          </a:xfrm>
          <a:prstGeom prst="rect">
            <a:avLst/>
          </a:prstGeom>
          <a:ln w="12700">
            <a:miter lim="400000"/>
          </a:ln>
        </p:spPr>
      </p:pic>
      <p:pic>
        <p:nvPicPr>
          <p:cNvPr id="6" name="CCNLogo.png"/>
          <p:cNvPicPr/>
          <p:nvPr/>
        </p:nvPicPr>
        <p:blipFill>
          <a:blip r:embed="rId4">
            <a:extLst/>
          </a:blip>
          <a:stretch>
            <a:fillRect/>
          </a:stretch>
        </p:blipFill>
        <p:spPr>
          <a:xfrm>
            <a:off x="60169" y="194540"/>
            <a:ext cx="2370209" cy="1128934"/>
          </a:xfrm>
          <a:prstGeom prst="rect">
            <a:avLst/>
          </a:prstGeom>
          <a:ln w="12700">
            <a:miter lim="400000"/>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1805796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7747317" y="8202684"/>
            <a:ext cx="4245072" cy="355034"/>
          </a:xfrm>
          <a:prstGeom prst="rect">
            <a:avLst/>
          </a:prstGeom>
          <a:noFill/>
          <a:ln w="9525">
            <a:noFill/>
            <a:miter lim="800000"/>
            <a:headEnd/>
            <a:tailEnd/>
          </a:ln>
          <a:effectLst/>
        </p:spPr>
        <p:txBody>
          <a:bodyPr wrap="none">
            <a:spAutoFit/>
          </a:bodyPr>
          <a:lstStyle/>
          <a:p>
            <a:pPr eaLnBrk="1" hangingPunct="1"/>
            <a:r>
              <a:rPr lang="en-GB" sz="1707" b="1" dirty="0">
                <a:solidFill>
                  <a:srgbClr val="0000FF"/>
                </a:solidFill>
              </a:rPr>
              <a:t>Olav </a:t>
            </a:r>
            <a:r>
              <a:rPr lang="en-GB" sz="1707" b="1" dirty="0" err="1">
                <a:solidFill>
                  <a:srgbClr val="0000FF"/>
                </a:solidFill>
              </a:rPr>
              <a:t>Rooyakers</a:t>
            </a:r>
            <a:r>
              <a:rPr lang="en-GB" sz="1707" b="1" dirty="0">
                <a:solidFill>
                  <a:srgbClr val="0000FF"/>
                </a:solidFill>
              </a:rPr>
              <a:t> CC. icu-metabolism.se</a:t>
            </a:r>
          </a:p>
        </p:txBody>
      </p:sp>
      <p:graphicFrame>
        <p:nvGraphicFramePr>
          <p:cNvPr id="7" name="Chart 6"/>
          <p:cNvGraphicFramePr>
            <a:graphicFrameLocks noChangeAspect="1"/>
          </p:cNvGraphicFramePr>
          <p:nvPr>
            <p:extLst>
              <p:ext uri="{D42A27DB-BD31-4B8C-83A1-F6EECF244321}">
                <p14:modId xmlns:p14="http://schemas.microsoft.com/office/powerpoint/2010/main" val="3997820530"/>
              </p:ext>
            </p:extLst>
          </p:nvPr>
        </p:nvGraphicFramePr>
        <p:xfrm>
          <a:off x="1192107" y="3674744"/>
          <a:ext cx="5440201" cy="38725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noChangeAspect="1"/>
          </p:cNvGraphicFramePr>
          <p:nvPr>
            <p:extLst>
              <p:ext uri="{D42A27DB-BD31-4B8C-83A1-F6EECF244321}">
                <p14:modId xmlns:p14="http://schemas.microsoft.com/office/powerpoint/2010/main" val="1818671080"/>
              </p:ext>
            </p:extLst>
          </p:nvPr>
        </p:nvGraphicFramePr>
        <p:xfrm>
          <a:off x="7044267" y="3674744"/>
          <a:ext cx="5527040" cy="393435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0169" y="1511167"/>
            <a:ext cx="13079982" cy="1338572"/>
          </a:xfrm>
          <a:prstGeom prst="rect">
            <a:avLst/>
          </a:prstGeom>
          <a:noFill/>
        </p:spPr>
        <p:txBody>
          <a:bodyPr wrap="square" rtlCol="0">
            <a:spAutoFit/>
          </a:bodyPr>
          <a:lstStyle/>
          <a:p>
            <a:pPr algn="ctr"/>
            <a:r>
              <a:rPr lang="en-CA" sz="4049" dirty="0">
                <a:solidFill>
                  <a:srgbClr val="0000FF"/>
                </a:solidFill>
                <a:latin typeface="Avenir Next Condensed"/>
              </a:rPr>
              <a:t>What happens to exogenously administered </a:t>
            </a:r>
          </a:p>
          <a:p>
            <a:pPr algn="ctr"/>
            <a:r>
              <a:rPr lang="en-CA" sz="4049" dirty="0">
                <a:solidFill>
                  <a:srgbClr val="0000FF"/>
                </a:solidFill>
                <a:latin typeface="Avenir Next Condensed"/>
              </a:rPr>
              <a:t>amino acid?</a:t>
            </a:r>
          </a:p>
        </p:txBody>
      </p:sp>
      <p:sp>
        <p:nvSpPr>
          <p:cNvPr id="10" name="Line 5"/>
          <p:cNvSpPr>
            <a:spLocks noChangeShapeType="1"/>
          </p:cNvSpPr>
          <p:nvPr/>
        </p:nvSpPr>
        <p:spPr bwMode="auto">
          <a:xfrm>
            <a:off x="951164" y="2841019"/>
            <a:ext cx="11054080" cy="0"/>
          </a:xfrm>
          <a:prstGeom prst="line">
            <a:avLst/>
          </a:prstGeom>
          <a:noFill/>
          <a:ln w="25400">
            <a:solidFill>
              <a:schemeClr val="tx1">
                <a:lumMod val="95000"/>
                <a:lumOff val="5000"/>
              </a:schemeClr>
            </a:solidFill>
            <a:round/>
            <a:headEnd/>
            <a:tailEnd/>
          </a:ln>
          <a:effectLst/>
        </p:spPr>
        <p:txBody>
          <a:bodyPr/>
          <a:lstStyle/>
          <a:p>
            <a:endParaRPr lang="en-US" sz="5120"/>
          </a:p>
        </p:txBody>
      </p:sp>
      <p:pic>
        <p:nvPicPr>
          <p:cNvPr id="9" name="Effort_Logo.png"/>
          <p:cNvPicPr/>
          <p:nvPr/>
        </p:nvPicPr>
        <p:blipFill>
          <a:blip r:embed="rId4">
            <a:extLst/>
          </a:blip>
          <a:srcRect r="30802" b="51271"/>
          <a:stretch>
            <a:fillRect/>
          </a:stretch>
        </p:blipFill>
        <p:spPr>
          <a:xfrm>
            <a:off x="10679502" y="194540"/>
            <a:ext cx="2910261" cy="1508226"/>
          </a:xfrm>
          <a:prstGeom prst="rect">
            <a:avLst/>
          </a:prstGeom>
          <a:ln w="12700">
            <a:miter lim="400000"/>
          </a:ln>
        </p:spPr>
      </p:pic>
      <p:pic>
        <p:nvPicPr>
          <p:cNvPr id="11" name="CCNLogo.png"/>
          <p:cNvPicPr/>
          <p:nvPr/>
        </p:nvPicPr>
        <p:blipFill>
          <a:blip r:embed="rId5">
            <a:extLst/>
          </a:blip>
          <a:stretch>
            <a:fillRect/>
          </a:stretch>
        </p:blipFill>
        <p:spPr>
          <a:xfrm>
            <a:off x="60169" y="194540"/>
            <a:ext cx="2370209" cy="1128934"/>
          </a:xfrm>
          <a:prstGeom prst="rect">
            <a:avLst/>
          </a:prstGeom>
          <a:ln w="12700">
            <a:miter lim="400000"/>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2306872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9620" y="1493530"/>
            <a:ext cx="11245946" cy="967829"/>
          </a:xfrm>
          <a:prstGeom prst="rect">
            <a:avLst/>
          </a:prstGeom>
          <a:noFill/>
        </p:spPr>
        <p:txBody>
          <a:bodyPr wrap="square" rtlCol="0">
            <a:spAutoFit/>
          </a:bodyPr>
          <a:lstStyle/>
          <a:p>
            <a:pPr algn="ctr"/>
            <a:r>
              <a:rPr lang="en-CA" sz="5689" dirty="0">
                <a:solidFill>
                  <a:srgbClr val="0000FF"/>
                </a:solidFill>
                <a:latin typeface="Avenir Next Condensed"/>
              </a:rPr>
              <a:t>Effect on Nitrogen Balance?</a:t>
            </a:r>
          </a:p>
        </p:txBody>
      </p:sp>
      <p:pic>
        <p:nvPicPr>
          <p:cNvPr id="3" name="Picture 2"/>
          <p:cNvPicPr>
            <a:picLocks noChangeAspect="1"/>
          </p:cNvPicPr>
          <p:nvPr/>
        </p:nvPicPr>
        <p:blipFill>
          <a:blip r:embed="rId2"/>
          <a:stretch>
            <a:fillRect/>
          </a:stretch>
        </p:blipFill>
        <p:spPr>
          <a:xfrm>
            <a:off x="4077547" y="2981763"/>
            <a:ext cx="6865475" cy="5701877"/>
          </a:xfrm>
          <a:prstGeom prst="rect">
            <a:avLst/>
          </a:prstGeom>
        </p:spPr>
      </p:pic>
      <p:sp>
        <p:nvSpPr>
          <p:cNvPr id="4" name="TextBox 3"/>
          <p:cNvSpPr txBox="1"/>
          <p:nvPr/>
        </p:nvSpPr>
        <p:spPr>
          <a:xfrm>
            <a:off x="5635414" y="9100345"/>
            <a:ext cx="7115615" cy="442557"/>
          </a:xfrm>
          <a:prstGeom prst="rect">
            <a:avLst/>
          </a:prstGeom>
          <a:noFill/>
        </p:spPr>
        <p:txBody>
          <a:bodyPr wrap="square" rtlCol="0">
            <a:spAutoFit/>
          </a:bodyPr>
          <a:lstStyle/>
          <a:p>
            <a:pPr algn="r"/>
            <a:r>
              <a:rPr lang="en-CA" sz="2276" dirty="0"/>
              <a:t>Dickerson J Trauma Acute Care </a:t>
            </a:r>
            <a:r>
              <a:rPr lang="en-CA" sz="2276" dirty="0" err="1"/>
              <a:t>Surg</a:t>
            </a:r>
            <a:r>
              <a:rPr lang="en-CA" sz="2276" dirty="0"/>
              <a:t> 2012</a:t>
            </a:r>
          </a:p>
        </p:txBody>
      </p:sp>
      <p:sp>
        <p:nvSpPr>
          <p:cNvPr id="5" name="TextBox 4"/>
          <p:cNvSpPr txBox="1"/>
          <p:nvPr/>
        </p:nvSpPr>
        <p:spPr>
          <a:xfrm>
            <a:off x="866987" y="3786976"/>
            <a:ext cx="2748100" cy="2400016"/>
          </a:xfrm>
          <a:prstGeom prst="rect">
            <a:avLst/>
          </a:prstGeom>
          <a:noFill/>
        </p:spPr>
        <p:txBody>
          <a:bodyPr wrap="square" rtlCol="0">
            <a:spAutoFit/>
          </a:bodyPr>
          <a:lstStyle/>
          <a:p>
            <a:r>
              <a:rPr lang="en-CA" sz="2999" dirty="0"/>
              <a:t>249 trauma patients receiving nutrition support</a:t>
            </a:r>
          </a:p>
        </p:txBody>
      </p:sp>
      <p:sp>
        <p:nvSpPr>
          <p:cNvPr id="7" name="Line 5"/>
          <p:cNvSpPr>
            <a:spLocks noChangeShapeType="1"/>
          </p:cNvSpPr>
          <p:nvPr/>
        </p:nvSpPr>
        <p:spPr bwMode="auto">
          <a:xfrm>
            <a:off x="1080552" y="2634827"/>
            <a:ext cx="11054080" cy="0"/>
          </a:xfrm>
          <a:prstGeom prst="line">
            <a:avLst/>
          </a:prstGeom>
          <a:noFill/>
          <a:ln w="25400">
            <a:solidFill>
              <a:schemeClr val="tx1">
                <a:lumMod val="95000"/>
                <a:lumOff val="5000"/>
              </a:schemeClr>
            </a:solidFill>
            <a:round/>
            <a:headEnd/>
            <a:tailEnd/>
          </a:ln>
          <a:effectLst/>
        </p:spPr>
        <p:txBody>
          <a:bodyPr/>
          <a:lstStyle/>
          <a:p>
            <a:endParaRPr lang="en-US" sz="5120"/>
          </a:p>
        </p:txBody>
      </p:sp>
      <p:pic>
        <p:nvPicPr>
          <p:cNvPr id="8" name="Effort_Logo.png"/>
          <p:cNvPicPr/>
          <p:nvPr/>
        </p:nvPicPr>
        <p:blipFill>
          <a:blip r:embed="rId3">
            <a:extLst/>
          </a:blip>
          <a:srcRect r="30802" b="51271"/>
          <a:stretch>
            <a:fillRect/>
          </a:stretch>
        </p:blipFill>
        <p:spPr>
          <a:xfrm>
            <a:off x="10679502" y="194540"/>
            <a:ext cx="2910261" cy="1508226"/>
          </a:xfrm>
          <a:prstGeom prst="rect">
            <a:avLst/>
          </a:prstGeom>
          <a:ln w="12700">
            <a:miter lim="400000"/>
          </a:ln>
        </p:spPr>
      </p:pic>
      <p:pic>
        <p:nvPicPr>
          <p:cNvPr id="9" name="CCNLogo.png"/>
          <p:cNvPicPr/>
          <p:nvPr/>
        </p:nvPicPr>
        <p:blipFill>
          <a:blip r:embed="rId4">
            <a:extLst/>
          </a:blip>
          <a:stretch>
            <a:fillRect/>
          </a:stretch>
        </p:blipFill>
        <p:spPr>
          <a:xfrm>
            <a:off x="60169" y="194540"/>
            <a:ext cx="2370209" cy="1128934"/>
          </a:xfrm>
          <a:prstGeom prst="rect">
            <a:avLst/>
          </a:prstGeom>
          <a:ln w="12700">
            <a:miter lim="400000"/>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1543046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382" y="1622351"/>
            <a:ext cx="11245946" cy="1015406"/>
          </a:xfrm>
          <a:prstGeom prst="rect">
            <a:avLst/>
          </a:prstGeom>
          <a:noFill/>
        </p:spPr>
        <p:txBody>
          <a:bodyPr wrap="square" rtlCol="0">
            <a:spAutoFit/>
          </a:bodyPr>
          <a:lstStyle/>
          <a:p>
            <a:pPr algn="ctr"/>
            <a:r>
              <a:rPr lang="en-CA" sz="2999" dirty="0">
                <a:solidFill>
                  <a:srgbClr val="0000FF"/>
                </a:solidFill>
                <a:latin typeface="Avenir Next Condensed"/>
              </a:rPr>
              <a:t>What is the evidence that exogenously administered amino acids/protein favorably impacts muscle mass and function?</a:t>
            </a:r>
          </a:p>
        </p:txBody>
      </p:sp>
      <p:pic>
        <p:nvPicPr>
          <p:cNvPr id="4" name="Picture 3"/>
          <p:cNvPicPr>
            <a:picLocks noChangeAspect="1"/>
          </p:cNvPicPr>
          <p:nvPr/>
        </p:nvPicPr>
        <p:blipFill>
          <a:blip r:embed="rId2"/>
          <a:stretch>
            <a:fillRect/>
          </a:stretch>
        </p:blipFill>
        <p:spPr>
          <a:xfrm>
            <a:off x="6548355" y="3410030"/>
            <a:ext cx="5998071" cy="5288485"/>
          </a:xfrm>
          <a:prstGeom prst="rect">
            <a:avLst/>
          </a:prstGeom>
        </p:spPr>
      </p:pic>
      <p:sp>
        <p:nvSpPr>
          <p:cNvPr id="5" name="TextBox 4"/>
          <p:cNvSpPr txBox="1"/>
          <p:nvPr/>
        </p:nvSpPr>
        <p:spPr>
          <a:xfrm>
            <a:off x="216748" y="4109414"/>
            <a:ext cx="6177280" cy="182767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098" tIns="38098" rIns="38098" bIns="38098" numCol="1" spcCol="38100" rtlCol="0" anchor="ctr">
            <a:spAutoFit/>
          </a:bodyPr>
          <a:lstStyle/>
          <a:p>
            <a:pPr marL="428583" indent="-428583" defTabSz="438107" latinLnBrk="1">
              <a:buFont typeface="Arial" panose="020B0604020202020204" pitchFamily="34" charset="0"/>
              <a:buChar char="•"/>
            </a:pPr>
            <a:r>
              <a:rPr lang="en-CA" sz="2844" dirty="0">
                <a:sym typeface="Helvetica"/>
              </a:rPr>
              <a:t>RCT of 119 ICU patients requiring PN</a:t>
            </a:r>
          </a:p>
          <a:p>
            <a:pPr marL="428583" indent="-428583" defTabSz="438107" latinLnBrk="1">
              <a:buFont typeface="Arial" panose="020B0604020202020204" pitchFamily="34" charset="0"/>
              <a:buChar char="•"/>
            </a:pPr>
            <a:r>
              <a:rPr lang="en-CA" sz="2844" dirty="0">
                <a:latin typeface="+mj-lt"/>
              </a:rPr>
              <a:t>Randomized to 0.8 gram/kg/day vs.  1.2 grams/kg/day IV aa </a:t>
            </a:r>
            <a:endParaRPr lang="en-CA" sz="2844" dirty="0">
              <a:latin typeface="+mj-lt"/>
              <a:sym typeface="Helvetica"/>
            </a:endParaRPr>
          </a:p>
        </p:txBody>
      </p:sp>
      <p:sp>
        <p:nvSpPr>
          <p:cNvPr id="6" name="TextBox 5"/>
          <p:cNvSpPr txBox="1"/>
          <p:nvPr/>
        </p:nvSpPr>
        <p:spPr>
          <a:xfrm>
            <a:off x="9465733" y="8975638"/>
            <a:ext cx="3253356" cy="49231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098" tIns="38098" rIns="38098" bIns="38098" numCol="1" spcCol="38100" rtlCol="0" anchor="ctr">
            <a:spAutoFit/>
          </a:bodyPr>
          <a:lstStyle/>
          <a:p>
            <a:pPr defTabSz="438107" latinLnBrk="1"/>
            <a:r>
              <a:rPr lang="en-CA" sz="2699" dirty="0" err="1">
                <a:sym typeface="Helvetica"/>
              </a:rPr>
              <a:t>Ferrie</a:t>
            </a:r>
            <a:r>
              <a:rPr lang="en-CA" sz="2699" dirty="0">
                <a:sym typeface="Helvetica"/>
              </a:rPr>
              <a:t> JPEN 2016</a:t>
            </a:r>
          </a:p>
        </p:txBody>
      </p:sp>
      <p:sp>
        <p:nvSpPr>
          <p:cNvPr id="7" name="Line 5"/>
          <p:cNvSpPr>
            <a:spLocks noChangeShapeType="1"/>
          </p:cNvSpPr>
          <p:nvPr/>
        </p:nvSpPr>
        <p:spPr bwMode="auto">
          <a:xfrm>
            <a:off x="1021315" y="2880888"/>
            <a:ext cx="11054080" cy="0"/>
          </a:xfrm>
          <a:prstGeom prst="line">
            <a:avLst/>
          </a:prstGeom>
          <a:noFill/>
          <a:ln w="25400">
            <a:solidFill>
              <a:schemeClr val="tx1">
                <a:lumMod val="95000"/>
                <a:lumOff val="5000"/>
              </a:schemeClr>
            </a:solidFill>
            <a:round/>
            <a:headEnd/>
            <a:tailEnd/>
          </a:ln>
          <a:effectLst/>
        </p:spPr>
        <p:txBody>
          <a:bodyPr/>
          <a:lstStyle/>
          <a:p>
            <a:endParaRPr lang="en-US" sz="5120"/>
          </a:p>
        </p:txBody>
      </p:sp>
      <p:pic>
        <p:nvPicPr>
          <p:cNvPr id="8" name="Effort_Logo.png"/>
          <p:cNvPicPr/>
          <p:nvPr/>
        </p:nvPicPr>
        <p:blipFill>
          <a:blip r:embed="rId3">
            <a:extLst/>
          </a:blip>
          <a:srcRect r="30802" b="51271"/>
          <a:stretch>
            <a:fillRect/>
          </a:stretch>
        </p:blipFill>
        <p:spPr>
          <a:xfrm>
            <a:off x="10679502" y="194540"/>
            <a:ext cx="2910261" cy="1508226"/>
          </a:xfrm>
          <a:prstGeom prst="rect">
            <a:avLst/>
          </a:prstGeom>
          <a:ln w="12700">
            <a:miter lim="400000"/>
          </a:ln>
        </p:spPr>
      </p:pic>
      <p:pic>
        <p:nvPicPr>
          <p:cNvPr id="9" name="CCNLogo.png"/>
          <p:cNvPicPr/>
          <p:nvPr/>
        </p:nvPicPr>
        <p:blipFill>
          <a:blip r:embed="rId4">
            <a:extLst/>
          </a:blip>
          <a:stretch>
            <a:fillRect/>
          </a:stretch>
        </p:blipFill>
        <p:spPr>
          <a:xfrm>
            <a:off x="60169" y="194540"/>
            <a:ext cx="2370209" cy="1128934"/>
          </a:xfrm>
          <a:prstGeom prst="rect">
            <a:avLst/>
          </a:prstGeom>
          <a:ln w="12700">
            <a:miter lim="400000"/>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1380375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1350" y="1446030"/>
            <a:ext cx="11245946" cy="1015406"/>
          </a:xfrm>
          <a:prstGeom prst="rect">
            <a:avLst/>
          </a:prstGeom>
          <a:noFill/>
        </p:spPr>
        <p:txBody>
          <a:bodyPr wrap="square" rtlCol="0">
            <a:spAutoFit/>
          </a:bodyPr>
          <a:lstStyle/>
          <a:p>
            <a:pPr algn="ctr"/>
            <a:r>
              <a:rPr lang="en-CA" sz="2999" dirty="0">
                <a:solidFill>
                  <a:srgbClr val="0000FF"/>
                </a:solidFill>
                <a:latin typeface="Avenir Next Condensed"/>
              </a:rPr>
              <a:t>What is the evidence that exogenously administered amino acids/protein favorably impacts muscle mass and function?</a:t>
            </a:r>
          </a:p>
        </p:txBody>
      </p:sp>
      <p:sp>
        <p:nvSpPr>
          <p:cNvPr id="6" name="TextBox 5"/>
          <p:cNvSpPr txBox="1"/>
          <p:nvPr/>
        </p:nvSpPr>
        <p:spPr>
          <a:xfrm>
            <a:off x="9163940" y="8707360"/>
            <a:ext cx="3253356" cy="49231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098" tIns="38098" rIns="38098" bIns="38098" numCol="1" spcCol="38100" rtlCol="0" anchor="ctr">
            <a:spAutoFit/>
          </a:bodyPr>
          <a:lstStyle/>
          <a:p>
            <a:pPr defTabSz="438107" latinLnBrk="1"/>
            <a:r>
              <a:rPr lang="en-CA" sz="2699" dirty="0" err="1">
                <a:sym typeface="Helvetica"/>
              </a:rPr>
              <a:t>Ferrie</a:t>
            </a:r>
            <a:r>
              <a:rPr lang="en-CA" sz="2699" dirty="0">
                <a:sym typeface="Helvetica"/>
              </a:rPr>
              <a:t> JPEN 2016</a:t>
            </a:r>
          </a:p>
        </p:txBody>
      </p:sp>
      <p:pic>
        <p:nvPicPr>
          <p:cNvPr id="7" name="Picture 6"/>
          <p:cNvPicPr>
            <a:picLocks noChangeAspect="1"/>
          </p:cNvPicPr>
          <p:nvPr/>
        </p:nvPicPr>
        <p:blipFill>
          <a:blip r:embed="rId2"/>
          <a:stretch>
            <a:fillRect/>
          </a:stretch>
        </p:blipFill>
        <p:spPr>
          <a:xfrm>
            <a:off x="1203359" y="3025275"/>
            <a:ext cx="11166589" cy="2085586"/>
          </a:xfrm>
          <a:prstGeom prst="rect">
            <a:avLst/>
          </a:prstGeom>
        </p:spPr>
      </p:pic>
      <p:pic>
        <p:nvPicPr>
          <p:cNvPr id="8" name="Picture 7"/>
          <p:cNvPicPr>
            <a:picLocks noChangeAspect="1"/>
          </p:cNvPicPr>
          <p:nvPr/>
        </p:nvPicPr>
        <p:blipFill>
          <a:blip r:embed="rId3"/>
          <a:stretch>
            <a:fillRect/>
          </a:stretch>
        </p:blipFill>
        <p:spPr>
          <a:xfrm>
            <a:off x="1203358" y="5110861"/>
            <a:ext cx="10717709" cy="1391539"/>
          </a:xfrm>
          <a:prstGeom prst="rect">
            <a:avLst/>
          </a:prstGeom>
        </p:spPr>
      </p:pic>
      <p:sp>
        <p:nvSpPr>
          <p:cNvPr id="9" name="TextBox 8"/>
          <p:cNvSpPr txBox="1"/>
          <p:nvPr/>
        </p:nvSpPr>
        <p:spPr>
          <a:xfrm>
            <a:off x="2274226" y="7916473"/>
            <a:ext cx="7267585" cy="49231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098" tIns="38098" rIns="38098" bIns="38098" numCol="1" spcCol="38100" rtlCol="0" anchor="ctr">
            <a:spAutoFit/>
          </a:bodyPr>
          <a:lstStyle/>
          <a:p>
            <a:pPr defTabSz="438107" latinLnBrk="1"/>
            <a:r>
              <a:rPr lang="en-CA" sz="2699" dirty="0">
                <a:sym typeface="Helvetica"/>
              </a:rPr>
              <a:t>No impact on LOS or mortality</a:t>
            </a:r>
          </a:p>
        </p:txBody>
      </p:sp>
      <p:sp>
        <p:nvSpPr>
          <p:cNvPr id="10" name="Line 5"/>
          <p:cNvSpPr>
            <a:spLocks noChangeShapeType="1"/>
          </p:cNvSpPr>
          <p:nvPr/>
        </p:nvSpPr>
        <p:spPr bwMode="auto">
          <a:xfrm>
            <a:off x="1035172" y="2658533"/>
            <a:ext cx="11054080" cy="0"/>
          </a:xfrm>
          <a:prstGeom prst="line">
            <a:avLst/>
          </a:prstGeom>
          <a:noFill/>
          <a:ln w="25400">
            <a:solidFill>
              <a:schemeClr val="tx1">
                <a:lumMod val="95000"/>
                <a:lumOff val="5000"/>
              </a:schemeClr>
            </a:solidFill>
            <a:round/>
            <a:headEnd/>
            <a:tailEnd/>
          </a:ln>
          <a:effectLst/>
        </p:spPr>
        <p:txBody>
          <a:bodyPr/>
          <a:lstStyle/>
          <a:p>
            <a:endParaRPr lang="en-US" sz="5120"/>
          </a:p>
        </p:txBody>
      </p:sp>
      <p:pic>
        <p:nvPicPr>
          <p:cNvPr id="11" name="Effort_Logo.png"/>
          <p:cNvPicPr/>
          <p:nvPr/>
        </p:nvPicPr>
        <p:blipFill>
          <a:blip r:embed="rId4">
            <a:extLst/>
          </a:blip>
          <a:srcRect r="30802" b="51271"/>
          <a:stretch>
            <a:fillRect/>
          </a:stretch>
        </p:blipFill>
        <p:spPr>
          <a:xfrm>
            <a:off x="10679503" y="194540"/>
            <a:ext cx="2718530" cy="1137492"/>
          </a:xfrm>
          <a:prstGeom prst="rect">
            <a:avLst/>
          </a:prstGeom>
          <a:ln w="12700">
            <a:miter lim="400000"/>
          </a:ln>
        </p:spPr>
      </p:pic>
      <p:pic>
        <p:nvPicPr>
          <p:cNvPr id="12" name="CCNLogo.png"/>
          <p:cNvPicPr/>
          <p:nvPr/>
        </p:nvPicPr>
        <p:blipFill>
          <a:blip r:embed="rId5">
            <a:extLst/>
          </a:blip>
          <a:stretch>
            <a:fillRect/>
          </a:stretch>
        </p:blipFill>
        <p:spPr>
          <a:xfrm>
            <a:off x="60169" y="194540"/>
            <a:ext cx="2214057" cy="851433"/>
          </a:xfrm>
          <a:prstGeom prst="rect">
            <a:avLst/>
          </a:prstGeom>
          <a:ln w="12700">
            <a:miter lim="400000"/>
          </a:ln>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675" y="194540"/>
            <a:ext cx="2063888" cy="1149997"/>
          </a:xfrm>
          <a:prstGeom prst="rect">
            <a:avLst/>
          </a:prstGeom>
        </p:spPr>
      </p:pic>
    </p:spTree>
    <p:extLst>
      <p:ext uri="{BB962C8B-B14F-4D97-AF65-F5344CB8AC3E}">
        <p14:creationId xmlns:p14="http://schemas.microsoft.com/office/powerpoint/2010/main" val="3146293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3330" y="431233"/>
            <a:ext cx="11245946" cy="1015663"/>
          </a:xfrm>
          <a:prstGeom prst="rect">
            <a:avLst/>
          </a:prstGeom>
          <a:noFill/>
        </p:spPr>
        <p:txBody>
          <a:bodyPr wrap="square" rtlCol="0">
            <a:spAutoFit/>
          </a:bodyPr>
          <a:lstStyle/>
          <a:p>
            <a:r>
              <a:rPr lang="en-CA" sz="3000" dirty="0">
                <a:solidFill>
                  <a:srgbClr val="0000FF"/>
                </a:solidFill>
                <a:latin typeface="Avenir Next Condensed"/>
                <a:sym typeface="Helvetica"/>
              </a:rPr>
              <a:t>What is the evidence that exogenously administered amino acids/protein favorably impacts muscle mass and function?</a:t>
            </a:r>
          </a:p>
        </p:txBody>
      </p:sp>
      <p:pic>
        <p:nvPicPr>
          <p:cNvPr id="3" name="image2.png"/>
          <p:cNvPicPr/>
          <p:nvPr/>
        </p:nvPicPr>
        <p:blipFill>
          <a:blip r:embed="rId3">
            <a:extLst/>
          </a:blip>
          <a:stretch>
            <a:fillRect/>
          </a:stretch>
        </p:blipFill>
        <p:spPr>
          <a:xfrm>
            <a:off x="60170" y="300380"/>
            <a:ext cx="1372390" cy="496340"/>
          </a:xfrm>
          <a:prstGeom prst="rect">
            <a:avLst/>
          </a:prstGeom>
          <a:ln w="12700">
            <a:miter lim="400000"/>
          </a:ln>
        </p:spPr>
      </p:pic>
      <p:sp>
        <p:nvSpPr>
          <p:cNvPr id="6" name="TextBox 5"/>
          <p:cNvSpPr txBox="1"/>
          <p:nvPr/>
        </p:nvSpPr>
        <p:spPr>
          <a:xfrm>
            <a:off x="8471630" y="8449084"/>
            <a:ext cx="4182538" cy="2846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rtl="0" latinLnBrk="1" hangingPunct="0"/>
            <a:r>
              <a:rPr lang="en-CA" sz="1350" dirty="0">
                <a:sym typeface="Helvetica"/>
              </a:rPr>
              <a:t>Fetterplace JPEN 2018</a:t>
            </a:r>
          </a:p>
        </p:txBody>
      </p:sp>
      <p:sp>
        <p:nvSpPr>
          <p:cNvPr id="9" name="TextBox 8"/>
          <p:cNvSpPr txBox="1"/>
          <p:nvPr/>
        </p:nvSpPr>
        <p:spPr>
          <a:xfrm>
            <a:off x="746365" y="3077000"/>
            <a:ext cx="6875784" cy="5062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marL="428625" indent="-428625" algn="l" rtl="0" latinLnBrk="1" hangingPunct="0">
              <a:buFont typeface="Arial" panose="020B0604020202020204" pitchFamily="34" charset="0"/>
              <a:buChar char="•"/>
            </a:pPr>
            <a:r>
              <a:rPr lang="en-CA" sz="2700" dirty="0">
                <a:sym typeface="Helvetica"/>
              </a:rPr>
              <a:t>Pilot RCT of Volume-based feeds and     protein supplements vs. standard nutrition</a:t>
            </a:r>
          </a:p>
          <a:p>
            <a:pPr marL="428625" indent="-428625" algn="l" rtl="0" latinLnBrk="1" hangingPunct="0">
              <a:buFont typeface="Arial" panose="020B0604020202020204" pitchFamily="34" charset="0"/>
              <a:buChar char="•"/>
            </a:pPr>
            <a:r>
              <a:rPr lang="en-CA" sz="2700" dirty="0">
                <a:sym typeface="Helvetica"/>
              </a:rPr>
              <a:t>60 patients</a:t>
            </a:r>
          </a:p>
          <a:p>
            <a:pPr marL="428625" indent="-428625" algn="l" rtl="0" latinLnBrk="1" hangingPunct="0">
              <a:buFont typeface="Arial" panose="020B0604020202020204" pitchFamily="34" charset="0"/>
              <a:buChar char="•"/>
            </a:pPr>
            <a:r>
              <a:rPr lang="en-CA" sz="2700" dirty="0">
                <a:sym typeface="Helvetica"/>
              </a:rPr>
              <a:t>Adjusted for baseline QMLT, greater       protein intake was associated with less   QMLT loss at discharge with a mean       attenuated loss of </a:t>
            </a:r>
            <a:r>
              <a:rPr lang="en-CA" sz="2700" u="sng" dirty="0">
                <a:sym typeface="Helvetica"/>
              </a:rPr>
              <a:t>0.22 cm </a:t>
            </a:r>
            <a:r>
              <a:rPr lang="en-CA" sz="2700" dirty="0">
                <a:sym typeface="Helvetica"/>
              </a:rPr>
              <a:t>(95% CI, 0.06–0.38; P = .01), controlling for patient age severity of  illness (APACHE III score),    BMI, and admission diagnosis</a:t>
            </a:r>
          </a:p>
          <a:p>
            <a:pPr marL="428625" indent="-428625" algn="l" rtl="0" latinLnBrk="1" hangingPunct="0">
              <a:buFont typeface="Arial" panose="020B0604020202020204" pitchFamily="34" charset="0"/>
              <a:buChar char="•"/>
            </a:pPr>
            <a:r>
              <a:rPr lang="en-CA" sz="2700" dirty="0">
                <a:sym typeface="Helvetica"/>
              </a:rPr>
              <a:t>No change in LOS or mortality or muscle  function</a:t>
            </a:r>
          </a:p>
        </p:txBody>
      </p:sp>
      <p:sp>
        <p:nvSpPr>
          <p:cNvPr id="10" name="Shape 72"/>
          <p:cNvSpPr/>
          <p:nvPr/>
        </p:nvSpPr>
        <p:spPr>
          <a:xfrm>
            <a:off x="2182784" y="1885685"/>
            <a:ext cx="8380115" cy="1"/>
          </a:xfrm>
          <a:prstGeom prst="line">
            <a:avLst/>
          </a:prstGeom>
          <a:ln w="6350">
            <a:solidFill>
              <a:srgbClr val="5A5F5E"/>
            </a:solidFill>
            <a:miter lim="400000"/>
          </a:ln>
        </p:spPr>
        <p:txBody>
          <a:bodyPr lIns="0" tIns="0" rIns="0" bIns="0" anchor="ctr"/>
          <a:lstStyle/>
          <a:p>
            <a:endParaRPr sz="2700"/>
          </a:p>
        </p:txBody>
      </p:sp>
      <p:pic>
        <p:nvPicPr>
          <p:cNvPr id="4" name="Picture 3"/>
          <p:cNvPicPr>
            <a:picLocks noChangeAspect="1"/>
          </p:cNvPicPr>
          <p:nvPr/>
        </p:nvPicPr>
        <p:blipFill>
          <a:blip r:embed="rId4"/>
          <a:stretch>
            <a:fillRect/>
          </a:stretch>
        </p:blipFill>
        <p:spPr>
          <a:xfrm>
            <a:off x="8050422" y="2700737"/>
            <a:ext cx="3986429" cy="5504510"/>
          </a:xfrm>
          <a:prstGeom prst="rect">
            <a:avLst/>
          </a:prstGeom>
        </p:spPr>
      </p:pic>
    </p:spTree>
    <p:custDataLst>
      <p:tags r:id="rId1"/>
    </p:custDataLst>
    <p:extLst>
      <p:ext uri="{BB962C8B-B14F-4D97-AF65-F5344CB8AC3E}">
        <p14:creationId xmlns:p14="http://schemas.microsoft.com/office/powerpoint/2010/main" val="4063257295"/>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3739096" y="5574765"/>
            <a:ext cx="1354538"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320" dirty="0">
                <a:latin typeface="Arial" panose="020B0604020202020204" pitchFamily="34" charset="0"/>
              </a:rPr>
              <a:t>4000 ICU patients</a:t>
            </a:r>
          </a:p>
        </p:txBody>
      </p:sp>
      <p:sp>
        <p:nvSpPr>
          <p:cNvPr id="138243" name="Rectangle 5"/>
          <p:cNvSpPr>
            <a:spLocks noChangeArrowheads="1"/>
          </p:cNvSpPr>
          <p:nvPr/>
        </p:nvSpPr>
        <p:spPr bwMode="auto">
          <a:xfrm>
            <a:off x="5304699" y="5593379"/>
            <a:ext cx="288541"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120">
                <a:latin typeface="Arial" panose="020B0604020202020204" pitchFamily="34" charset="0"/>
              </a:rPr>
              <a:t>R</a:t>
            </a:r>
            <a:endParaRPr lang="en-US" altLang="en-US" sz="1439">
              <a:latin typeface="Albertus Extra Bold" pitchFamily="34" charset="0"/>
            </a:endParaRPr>
          </a:p>
        </p:txBody>
      </p:sp>
      <p:sp>
        <p:nvSpPr>
          <p:cNvPr id="99332" name="Rectangle 6"/>
          <p:cNvSpPr>
            <a:spLocks noChangeArrowheads="1"/>
          </p:cNvSpPr>
          <p:nvPr/>
        </p:nvSpPr>
        <p:spPr bwMode="auto">
          <a:xfrm>
            <a:off x="5576600" y="4743739"/>
            <a:ext cx="2011619"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320" dirty="0">
                <a:latin typeface="Arial" panose="020B0604020202020204" pitchFamily="34" charset="0"/>
              </a:rPr>
              <a:t>Target </a:t>
            </a:r>
            <a:r>
              <a:rPr lang="en-US" altLang="en-US" sz="1320" u="sng" dirty="0">
                <a:latin typeface="Arial" panose="020B0604020202020204" pitchFamily="34" charset="0"/>
              </a:rPr>
              <a:t>&gt;</a:t>
            </a:r>
            <a:r>
              <a:rPr lang="en-US" altLang="en-US" sz="1320" dirty="0">
                <a:latin typeface="Arial" panose="020B0604020202020204" pitchFamily="34" charset="0"/>
              </a:rPr>
              <a:t>2.2 gram/kg/day</a:t>
            </a:r>
            <a:endParaRPr lang="en-US" altLang="en-US" sz="1439" dirty="0">
              <a:latin typeface="Albertus Extra Bold"/>
            </a:endParaRPr>
          </a:p>
        </p:txBody>
      </p:sp>
      <p:sp>
        <p:nvSpPr>
          <p:cNvPr id="99333" name="Rectangle 7"/>
          <p:cNvSpPr>
            <a:spLocks noChangeArrowheads="1"/>
          </p:cNvSpPr>
          <p:nvPr/>
        </p:nvSpPr>
        <p:spPr bwMode="auto">
          <a:xfrm>
            <a:off x="5687793" y="6599186"/>
            <a:ext cx="1851469"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320" dirty="0">
                <a:latin typeface="Arial" panose="020B0604020202020204" pitchFamily="34" charset="0"/>
              </a:rPr>
              <a:t>Target </a:t>
            </a:r>
            <a:r>
              <a:rPr lang="en-US" altLang="en-US" sz="1320" u="sng" dirty="0">
                <a:latin typeface="Arial" panose="020B0604020202020204" pitchFamily="34" charset="0"/>
              </a:rPr>
              <a:t>&lt;</a:t>
            </a:r>
            <a:r>
              <a:rPr lang="en-US" altLang="en-US" sz="1320" dirty="0">
                <a:latin typeface="Arial" panose="020B0604020202020204" pitchFamily="34" charset="0"/>
              </a:rPr>
              <a:t>1.2 gram/kg/day</a:t>
            </a:r>
          </a:p>
        </p:txBody>
      </p:sp>
      <p:sp>
        <p:nvSpPr>
          <p:cNvPr id="138246" name="Freeform 10"/>
          <p:cNvSpPr>
            <a:spLocks/>
          </p:cNvSpPr>
          <p:nvPr/>
        </p:nvSpPr>
        <p:spPr bwMode="auto">
          <a:xfrm>
            <a:off x="5102904" y="5527337"/>
            <a:ext cx="650220" cy="589263"/>
          </a:xfrm>
          <a:custGeom>
            <a:avLst/>
            <a:gdLst>
              <a:gd name="T0" fmla="*/ 2147483646 w 2050"/>
              <a:gd name="T1" fmla="*/ 2147483646 h 1857"/>
              <a:gd name="T2" fmla="*/ 2147483646 w 2050"/>
              <a:gd name="T3" fmla="*/ 2147483646 h 1857"/>
              <a:gd name="T4" fmla="*/ 2147483646 w 2050"/>
              <a:gd name="T5" fmla="*/ 2147483646 h 1857"/>
              <a:gd name="T6" fmla="*/ 2147483646 w 2050"/>
              <a:gd name="T7" fmla="*/ 2147483646 h 1857"/>
              <a:gd name="T8" fmla="*/ 2147483646 w 2050"/>
              <a:gd name="T9" fmla="*/ 2147483646 h 1857"/>
              <a:gd name="T10" fmla="*/ 2147483646 w 2050"/>
              <a:gd name="T11" fmla="*/ 2147483646 h 1857"/>
              <a:gd name="T12" fmla="*/ 2147483646 w 2050"/>
              <a:gd name="T13" fmla="*/ 2147483646 h 1857"/>
              <a:gd name="T14" fmla="*/ 2147483646 w 2050"/>
              <a:gd name="T15" fmla="*/ 2147483646 h 1857"/>
              <a:gd name="T16" fmla="*/ 2147483646 w 2050"/>
              <a:gd name="T17" fmla="*/ 0 h 1857"/>
              <a:gd name="T18" fmla="*/ 2147483646 w 2050"/>
              <a:gd name="T19" fmla="*/ 2147483646 h 1857"/>
              <a:gd name="T20" fmla="*/ 2147483646 w 2050"/>
              <a:gd name="T21" fmla="*/ 2147483646 h 1857"/>
              <a:gd name="T22" fmla="*/ 2147483646 w 2050"/>
              <a:gd name="T23" fmla="*/ 2147483646 h 1857"/>
              <a:gd name="T24" fmla="*/ 2147483646 w 2050"/>
              <a:gd name="T25" fmla="*/ 2147483646 h 1857"/>
              <a:gd name="T26" fmla="*/ 2147483646 w 2050"/>
              <a:gd name="T27" fmla="*/ 2147483646 h 1857"/>
              <a:gd name="T28" fmla="*/ 2147483646 w 2050"/>
              <a:gd name="T29" fmla="*/ 2147483646 h 1857"/>
              <a:gd name="T30" fmla="*/ 2147483646 w 2050"/>
              <a:gd name="T31" fmla="*/ 2147483646 h 1857"/>
              <a:gd name="T32" fmla="*/ 0 w 2050"/>
              <a:gd name="T33" fmla="*/ 2147483646 h 1857"/>
              <a:gd name="T34" fmla="*/ 2147483646 w 2050"/>
              <a:gd name="T35" fmla="*/ 2147483646 h 1857"/>
              <a:gd name="T36" fmla="*/ 2147483646 w 2050"/>
              <a:gd name="T37" fmla="*/ 2147483646 h 1857"/>
              <a:gd name="T38" fmla="*/ 2147483646 w 2050"/>
              <a:gd name="T39" fmla="*/ 2147483646 h 1857"/>
              <a:gd name="T40" fmla="*/ 2147483646 w 2050"/>
              <a:gd name="T41" fmla="*/ 2147483646 h 1857"/>
              <a:gd name="T42" fmla="*/ 2147483646 w 2050"/>
              <a:gd name="T43" fmla="*/ 2147483646 h 1857"/>
              <a:gd name="T44" fmla="*/ 2147483646 w 2050"/>
              <a:gd name="T45" fmla="*/ 2147483646 h 1857"/>
              <a:gd name="T46" fmla="*/ 2147483646 w 2050"/>
              <a:gd name="T47" fmla="*/ 2147483646 h 1857"/>
              <a:gd name="T48" fmla="*/ 2147483646 w 2050"/>
              <a:gd name="T49" fmla="*/ 2147483646 h 1857"/>
              <a:gd name="T50" fmla="*/ 2147483646 w 2050"/>
              <a:gd name="T51" fmla="*/ 2147483646 h 1857"/>
              <a:gd name="T52" fmla="*/ 2147483646 w 2050"/>
              <a:gd name="T53" fmla="*/ 2147483646 h 1857"/>
              <a:gd name="T54" fmla="*/ 2147483646 w 2050"/>
              <a:gd name="T55" fmla="*/ 2147483646 h 1857"/>
              <a:gd name="T56" fmla="*/ 2147483646 w 2050"/>
              <a:gd name="T57" fmla="*/ 2147483646 h 1857"/>
              <a:gd name="T58" fmla="*/ 2147483646 w 2050"/>
              <a:gd name="T59" fmla="*/ 2147483646 h 1857"/>
              <a:gd name="T60" fmla="*/ 2147483646 w 2050"/>
              <a:gd name="T61" fmla="*/ 2147483646 h 1857"/>
              <a:gd name="T62" fmla="*/ 2147483646 w 2050"/>
              <a:gd name="T63" fmla="*/ 2147483646 h 1857"/>
              <a:gd name="T64" fmla="*/ 2147483646 w 2050"/>
              <a:gd name="T65" fmla="*/ 2147483646 h 1857"/>
              <a:gd name="T66" fmla="*/ 2147483646 w 2050"/>
              <a:gd name="T67" fmla="*/ 2147483646 h 18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0"/>
              <a:gd name="T103" fmla="*/ 0 h 1857"/>
              <a:gd name="T104" fmla="*/ 2050 w 2050"/>
              <a:gd name="T105" fmla="*/ 1857 h 18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0" h="1857">
                <a:moveTo>
                  <a:pt x="2050" y="929"/>
                </a:moveTo>
                <a:lnTo>
                  <a:pt x="2029" y="741"/>
                </a:lnTo>
                <a:lnTo>
                  <a:pt x="1969" y="567"/>
                </a:lnTo>
                <a:lnTo>
                  <a:pt x="1874" y="409"/>
                </a:lnTo>
                <a:lnTo>
                  <a:pt x="1749" y="271"/>
                </a:lnTo>
                <a:lnTo>
                  <a:pt x="1597" y="158"/>
                </a:lnTo>
                <a:lnTo>
                  <a:pt x="1423" y="73"/>
                </a:lnTo>
                <a:lnTo>
                  <a:pt x="1230" y="18"/>
                </a:lnTo>
                <a:lnTo>
                  <a:pt x="1025" y="0"/>
                </a:lnTo>
                <a:lnTo>
                  <a:pt x="818" y="18"/>
                </a:lnTo>
                <a:lnTo>
                  <a:pt x="626" y="73"/>
                </a:lnTo>
                <a:lnTo>
                  <a:pt x="451" y="158"/>
                </a:lnTo>
                <a:lnTo>
                  <a:pt x="300" y="271"/>
                </a:lnTo>
                <a:lnTo>
                  <a:pt x="174" y="409"/>
                </a:lnTo>
                <a:lnTo>
                  <a:pt x="80" y="567"/>
                </a:lnTo>
                <a:lnTo>
                  <a:pt x="20" y="741"/>
                </a:lnTo>
                <a:lnTo>
                  <a:pt x="0" y="929"/>
                </a:lnTo>
                <a:lnTo>
                  <a:pt x="20" y="1115"/>
                </a:lnTo>
                <a:lnTo>
                  <a:pt x="80" y="1289"/>
                </a:lnTo>
                <a:lnTo>
                  <a:pt x="174" y="1447"/>
                </a:lnTo>
                <a:lnTo>
                  <a:pt x="300" y="1585"/>
                </a:lnTo>
                <a:lnTo>
                  <a:pt x="451" y="1698"/>
                </a:lnTo>
                <a:lnTo>
                  <a:pt x="626" y="1784"/>
                </a:lnTo>
                <a:lnTo>
                  <a:pt x="818" y="1838"/>
                </a:lnTo>
                <a:lnTo>
                  <a:pt x="1025" y="1857"/>
                </a:lnTo>
                <a:lnTo>
                  <a:pt x="1230" y="1838"/>
                </a:lnTo>
                <a:lnTo>
                  <a:pt x="1423" y="1784"/>
                </a:lnTo>
                <a:lnTo>
                  <a:pt x="1597" y="1698"/>
                </a:lnTo>
                <a:lnTo>
                  <a:pt x="1749" y="1585"/>
                </a:lnTo>
                <a:lnTo>
                  <a:pt x="1874" y="1447"/>
                </a:lnTo>
                <a:lnTo>
                  <a:pt x="1969" y="1289"/>
                </a:lnTo>
                <a:lnTo>
                  <a:pt x="2029" y="1115"/>
                </a:lnTo>
                <a:lnTo>
                  <a:pt x="2050" y="929"/>
                </a:lnTo>
              </a:path>
            </a:pathLst>
          </a:custGeom>
          <a:noFill/>
          <a:ln w="23813">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sz="2880"/>
          </a:p>
        </p:txBody>
      </p:sp>
      <p:sp>
        <p:nvSpPr>
          <p:cNvPr id="138247" name="Line 11"/>
          <p:cNvSpPr>
            <a:spLocks noChangeShapeType="1"/>
          </p:cNvSpPr>
          <p:nvPr/>
        </p:nvSpPr>
        <p:spPr bwMode="auto">
          <a:xfrm flipV="1">
            <a:off x="5483893" y="5157781"/>
            <a:ext cx="476236" cy="355589"/>
          </a:xfrm>
          <a:prstGeom prst="line">
            <a:avLst/>
          </a:prstGeom>
          <a:noFill/>
          <a:ln w="49213">
            <a:solidFill>
              <a:schemeClr val="tx1"/>
            </a:solidFill>
            <a:round/>
            <a:headEnd/>
            <a:tailEnd/>
          </a:ln>
          <a:extLst>
            <a:ext uri="{909E8E84-426E-40DD-AFC4-6F175D3DCCD1}">
              <a14:hiddenFill xmlns:a14="http://schemas.microsoft.com/office/drawing/2010/main">
                <a:noFill/>
              </a14:hiddenFill>
            </a:ext>
          </a:extLst>
        </p:spPr>
        <p:txBody>
          <a:bodyPr/>
          <a:lstStyle/>
          <a:p>
            <a:endParaRPr lang="en-CA" sz="2880"/>
          </a:p>
        </p:txBody>
      </p:sp>
      <p:sp>
        <p:nvSpPr>
          <p:cNvPr id="138248" name="Freeform 12"/>
          <p:cNvSpPr>
            <a:spLocks/>
          </p:cNvSpPr>
          <p:nvPr/>
        </p:nvSpPr>
        <p:spPr bwMode="auto">
          <a:xfrm>
            <a:off x="5892821" y="5110791"/>
            <a:ext cx="129536" cy="118108"/>
          </a:xfrm>
          <a:custGeom>
            <a:avLst/>
            <a:gdLst>
              <a:gd name="T0" fmla="*/ 0 w 406"/>
              <a:gd name="T1" fmla="*/ 2147483646 h 373"/>
              <a:gd name="T2" fmla="*/ 2147483646 w 406"/>
              <a:gd name="T3" fmla="*/ 0 h 373"/>
              <a:gd name="T4" fmla="*/ 2147483646 w 406"/>
              <a:gd name="T5" fmla="*/ 2147483646 h 373"/>
              <a:gd name="T6" fmla="*/ 2147483646 w 406"/>
              <a:gd name="T7" fmla="*/ 2147483646 h 373"/>
              <a:gd name="T8" fmla="*/ 0 w 406"/>
              <a:gd name="T9" fmla="*/ 2147483646 h 373"/>
              <a:gd name="T10" fmla="*/ 0 60000 65536"/>
              <a:gd name="T11" fmla="*/ 0 60000 65536"/>
              <a:gd name="T12" fmla="*/ 0 60000 65536"/>
              <a:gd name="T13" fmla="*/ 0 60000 65536"/>
              <a:gd name="T14" fmla="*/ 0 60000 65536"/>
              <a:gd name="T15" fmla="*/ 0 w 406"/>
              <a:gd name="T16" fmla="*/ 0 h 373"/>
              <a:gd name="T17" fmla="*/ 406 w 406"/>
              <a:gd name="T18" fmla="*/ 373 h 373"/>
            </a:gdLst>
            <a:ahLst/>
            <a:cxnLst>
              <a:cxn ang="T10">
                <a:pos x="T0" y="T1"/>
              </a:cxn>
              <a:cxn ang="T11">
                <a:pos x="T2" y="T3"/>
              </a:cxn>
              <a:cxn ang="T12">
                <a:pos x="T4" y="T5"/>
              </a:cxn>
              <a:cxn ang="T13">
                <a:pos x="T6" y="T7"/>
              </a:cxn>
              <a:cxn ang="T14">
                <a:pos x="T8" y="T9"/>
              </a:cxn>
            </a:cxnLst>
            <a:rect l="T15" t="T16" r="T17" b="T18"/>
            <a:pathLst>
              <a:path w="406" h="373">
                <a:moveTo>
                  <a:pt x="0" y="71"/>
                </a:moveTo>
                <a:lnTo>
                  <a:pt x="406" y="0"/>
                </a:lnTo>
                <a:lnTo>
                  <a:pt x="218" y="373"/>
                </a:lnTo>
                <a:lnTo>
                  <a:pt x="208" y="148"/>
                </a:lnTo>
                <a:lnTo>
                  <a:pt x="0" y="7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880"/>
          </a:p>
        </p:txBody>
      </p:sp>
      <p:sp>
        <p:nvSpPr>
          <p:cNvPr id="138249" name="Line 13"/>
          <p:cNvSpPr>
            <a:spLocks noChangeShapeType="1"/>
          </p:cNvSpPr>
          <p:nvPr/>
        </p:nvSpPr>
        <p:spPr bwMode="auto">
          <a:xfrm>
            <a:off x="5481352" y="6138189"/>
            <a:ext cx="422898" cy="364479"/>
          </a:xfrm>
          <a:prstGeom prst="line">
            <a:avLst/>
          </a:prstGeom>
          <a:noFill/>
          <a:ln w="49213">
            <a:solidFill>
              <a:schemeClr val="tx1"/>
            </a:solidFill>
            <a:round/>
            <a:headEnd/>
            <a:tailEnd/>
          </a:ln>
          <a:extLst>
            <a:ext uri="{909E8E84-426E-40DD-AFC4-6F175D3DCCD1}">
              <a14:hiddenFill xmlns:a14="http://schemas.microsoft.com/office/drawing/2010/main">
                <a:noFill/>
              </a14:hiddenFill>
            </a:ext>
          </a:extLst>
        </p:spPr>
        <p:txBody>
          <a:bodyPr/>
          <a:lstStyle/>
          <a:p>
            <a:endParaRPr lang="en-CA" sz="2880"/>
          </a:p>
        </p:txBody>
      </p:sp>
      <p:sp>
        <p:nvSpPr>
          <p:cNvPr id="138250" name="Freeform 14"/>
          <p:cNvSpPr>
            <a:spLocks/>
          </p:cNvSpPr>
          <p:nvPr/>
        </p:nvSpPr>
        <p:spPr bwMode="auto">
          <a:xfrm>
            <a:off x="5835674" y="6432821"/>
            <a:ext cx="128265" cy="121916"/>
          </a:xfrm>
          <a:custGeom>
            <a:avLst/>
            <a:gdLst>
              <a:gd name="T0" fmla="*/ 2147483646 w 401"/>
              <a:gd name="T1" fmla="*/ 0 h 385"/>
              <a:gd name="T2" fmla="*/ 2147483646 w 401"/>
              <a:gd name="T3" fmla="*/ 2147483646 h 385"/>
              <a:gd name="T4" fmla="*/ 0 w 401"/>
              <a:gd name="T5" fmla="*/ 2147483646 h 385"/>
              <a:gd name="T6" fmla="*/ 2147483646 w 401"/>
              <a:gd name="T7" fmla="*/ 2147483646 h 385"/>
              <a:gd name="T8" fmla="*/ 2147483646 w 401"/>
              <a:gd name="T9" fmla="*/ 0 h 385"/>
              <a:gd name="T10" fmla="*/ 0 60000 65536"/>
              <a:gd name="T11" fmla="*/ 0 60000 65536"/>
              <a:gd name="T12" fmla="*/ 0 60000 65536"/>
              <a:gd name="T13" fmla="*/ 0 60000 65536"/>
              <a:gd name="T14" fmla="*/ 0 60000 65536"/>
              <a:gd name="T15" fmla="*/ 0 w 401"/>
              <a:gd name="T16" fmla="*/ 0 h 385"/>
              <a:gd name="T17" fmla="*/ 401 w 401"/>
              <a:gd name="T18" fmla="*/ 385 h 385"/>
            </a:gdLst>
            <a:ahLst/>
            <a:cxnLst>
              <a:cxn ang="T10">
                <a:pos x="T0" y="T1"/>
              </a:cxn>
              <a:cxn ang="T11">
                <a:pos x="T2" y="T3"/>
              </a:cxn>
              <a:cxn ang="T12">
                <a:pos x="T4" y="T5"/>
              </a:cxn>
              <a:cxn ang="T13">
                <a:pos x="T6" y="T7"/>
              </a:cxn>
              <a:cxn ang="T14">
                <a:pos x="T8" y="T9"/>
              </a:cxn>
            </a:cxnLst>
            <a:rect l="T15" t="T16" r="T17" b="T18"/>
            <a:pathLst>
              <a:path w="401" h="385">
                <a:moveTo>
                  <a:pt x="239" y="0"/>
                </a:moveTo>
                <a:lnTo>
                  <a:pt x="401" y="385"/>
                </a:lnTo>
                <a:lnTo>
                  <a:pt x="0" y="286"/>
                </a:lnTo>
                <a:lnTo>
                  <a:pt x="214" y="223"/>
                </a:lnTo>
                <a:lnTo>
                  <a:pt x="2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880"/>
          </a:p>
        </p:txBody>
      </p:sp>
      <p:sp>
        <p:nvSpPr>
          <p:cNvPr id="99339" name="Rectangle 4"/>
          <p:cNvSpPr>
            <a:spLocks noChangeArrowheads="1"/>
          </p:cNvSpPr>
          <p:nvPr/>
        </p:nvSpPr>
        <p:spPr bwMode="auto">
          <a:xfrm>
            <a:off x="3926646" y="5799384"/>
            <a:ext cx="979435"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320" dirty="0">
                <a:latin typeface="Arial" panose="020B0604020202020204" pitchFamily="34" charset="0"/>
              </a:rPr>
              <a:t>Fed </a:t>
            </a:r>
            <a:r>
              <a:rPr lang="en-US" altLang="en-US" sz="1320" dirty="0" err="1">
                <a:latin typeface="Arial" panose="020B0604020202020204" pitchFamily="34" charset="0"/>
              </a:rPr>
              <a:t>enterally</a:t>
            </a:r>
            <a:endParaRPr lang="en-US" altLang="en-US" sz="1320" dirty="0">
              <a:latin typeface="Arial" panose="020B0604020202020204" pitchFamily="34" charset="0"/>
            </a:endParaRPr>
          </a:p>
        </p:txBody>
      </p:sp>
      <p:sp>
        <p:nvSpPr>
          <p:cNvPr id="138252" name="TextBox 41"/>
          <p:cNvSpPr txBox="1">
            <a:spLocks noChangeArrowheads="1"/>
          </p:cNvSpPr>
          <p:nvPr/>
        </p:nvSpPr>
        <p:spPr bwMode="auto">
          <a:xfrm>
            <a:off x="7736804" y="5136190"/>
            <a:ext cx="1097247" cy="5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439">
                <a:latin typeface="Arial" panose="020B0604020202020204" pitchFamily="34" charset="0"/>
              </a:rPr>
              <a:t>Primary Outcome</a:t>
            </a:r>
          </a:p>
        </p:txBody>
      </p:sp>
      <p:grpSp>
        <p:nvGrpSpPr>
          <p:cNvPr id="138253" name="Group 1"/>
          <p:cNvGrpSpPr>
            <a:grpSpLocks/>
          </p:cNvGrpSpPr>
          <p:nvPr/>
        </p:nvGrpSpPr>
        <p:grpSpPr bwMode="auto">
          <a:xfrm>
            <a:off x="7678386" y="5648623"/>
            <a:ext cx="1155664" cy="900403"/>
            <a:chOff x="6860792" y="3276600"/>
            <a:chExt cx="1927225" cy="2057400"/>
          </a:xfrm>
        </p:grpSpPr>
        <p:sp>
          <p:nvSpPr>
            <p:cNvPr id="138258" name="Rectangle 40"/>
            <p:cNvSpPr>
              <a:spLocks noChangeArrowheads="1"/>
            </p:cNvSpPr>
            <p:nvPr/>
          </p:nvSpPr>
          <p:spPr bwMode="auto">
            <a:xfrm>
              <a:off x="6934200" y="3276600"/>
              <a:ext cx="1752600" cy="2057400"/>
            </a:xfrm>
            <a:prstGeom prst="rect">
              <a:avLst/>
            </a:prstGeom>
            <a:no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CA" altLang="en-US" sz="1439">
                <a:solidFill>
                  <a:schemeClr val="tx2"/>
                </a:solidFill>
                <a:latin typeface="Arial" panose="020B0604020202020204" pitchFamily="34" charset="0"/>
              </a:endParaRPr>
            </a:p>
          </p:txBody>
        </p:sp>
        <p:sp>
          <p:nvSpPr>
            <p:cNvPr id="138259" name="TextBox 42"/>
            <p:cNvSpPr txBox="1">
              <a:spLocks noChangeArrowheads="1"/>
            </p:cNvSpPr>
            <p:nvPr/>
          </p:nvSpPr>
          <p:spPr bwMode="auto">
            <a:xfrm>
              <a:off x="6860792" y="3510758"/>
              <a:ext cx="1927225" cy="122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439" dirty="0">
                  <a:solidFill>
                    <a:srgbClr val="FF0000"/>
                  </a:solidFill>
                  <a:latin typeface="Arial" panose="020B0604020202020204" pitchFamily="34" charset="0"/>
                </a:rPr>
                <a:t>60 day</a:t>
              </a:r>
            </a:p>
            <a:p>
              <a:pPr algn="ctr">
                <a:spcBef>
                  <a:spcPct val="0"/>
                </a:spcBef>
                <a:buFontTx/>
                <a:buNone/>
              </a:pPr>
              <a:r>
                <a:rPr lang="en-CA" altLang="en-US" sz="1439" dirty="0">
                  <a:solidFill>
                    <a:srgbClr val="FF0000"/>
                  </a:solidFill>
                  <a:latin typeface="Arial" panose="020B0604020202020204" pitchFamily="34" charset="0"/>
                </a:rPr>
                <a:t>mortality</a:t>
              </a:r>
            </a:p>
          </p:txBody>
        </p:sp>
      </p:grpSp>
      <p:sp>
        <p:nvSpPr>
          <p:cNvPr id="138255" name="TextBox 19"/>
          <p:cNvSpPr txBox="1">
            <a:spLocks noChangeArrowheads="1"/>
          </p:cNvSpPr>
          <p:nvPr/>
        </p:nvSpPr>
        <p:spPr bwMode="auto">
          <a:xfrm>
            <a:off x="5908059" y="5547660"/>
            <a:ext cx="1142965"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960" dirty="0">
                <a:latin typeface="Arial" panose="020B0604020202020204" pitchFamily="34" charset="0"/>
              </a:rPr>
              <a:t>Stratified by:</a:t>
            </a:r>
          </a:p>
          <a:p>
            <a:pPr algn="ctr">
              <a:spcBef>
                <a:spcPct val="0"/>
              </a:spcBef>
              <a:buFontTx/>
              <a:buNone/>
            </a:pPr>
            <a:r>
              <a:rPr lang="en-CA" altLang="en-US" sz="960" dirty="0">
                <a:latin typeface="Arial" panose="020B0604020202020204" pitchFamily="34" charset="0"/>
              </a:rPr>
              <a:t>Site</a:t>
            </a:r>
          </a:p>
          <a:p>
            <a:pPr algn="ctr">
              <a:spcBef>
                <a:spcPct val="0"/>
              </a:spcBef>
              <a:buFontTx/>
              <a:buNone/>
            </a:pPr>
            <a:r>
              <a:rPr lang="en-CA" altLang="en-US" sz="960" dirty="0">
                <a:latin typeface="Arial" panose="020B0604020202020204" pitchFamily="34" charset="0"/>
              </a:rPr>
              <a:t>BMI</a:t>
            </a:r>
          </a:p>
          <a:p>
            <a:pPr algn="ctr">
              <a:spcBef>
                <a:spcPct val="0"/>
              </a:spcBef>
              <a:buFontTx/>
              <a:buNone/>
            </a:pPr>
            <a:r>
              <a:rPr lang="en-CA" altLang="en-US" sz="960" dirty="0">
                <a:latin typeface="Arial" panose="020B0604020202020204" pitchFamily="34" charset="0"/>
              </a:rPr>
              <a:t>Med vs </a:t>
            </a:r>
            <a:r>
              <a:rPr lang="en-CA" altLang="en-US" sz="960" dirty="0" err="1">
                <a:latin typeface="Arial" panose="020B0604020202020204" pitchFamily="34" charset="0"/>
              </a:rPr>
              <a:t>Surg</a:t>
            </a:r>
            <a:endParaRPr lang="en-CA" altLang="en-US" sz="960" dirty="0">
              <a:latin typeface="Arial" panose="020B0604020202020204" pitchFamily="34" charset="0"/>
            </a:endParaRPr>
          </a:p>
        </p:txBody>
      </p:sp>
      <p:sp>
        <p:nvSpPr>
          <p:cNvPr id="138256" name="Rectangle 33"/>
          <p:cNvSpPr>
            <a:spLocks noChangeArrowheads="1"/>
          </p:cNvSpPr>
          <p:nvPr/>
        </p:nvSpPr>
        <p:spPr bwMode="auto">
          <a:xfrm>
            <a:off x="1928328" y="1813649"/>
            <a:ext cx="9102426" cy="68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2699" b="1" dirty="0">
                <a:solidFill>
                  <a:srgbClr val="0052E2"/>
                </a:solidFill>
                <a:latin typeface="Avenir Next Condensed"/>
              </a:rPr>
              <a:t>The </a:t>
            </a:r>
            <a:r>
              <a:rPr lang="en-CA" altLang="en-US" sz="2699" b="1" u="sng" dirty="0">
                <a:solidFill>
                  <a:srgbClr val="0052E2"/>
                </a:solidFill>
                <a:latin typeface="Avenir Next Condensed"/>
              </a:rPr>
              <a:t>Eff</a:t>
            </a:r>
            <a:r>
              <a:rPr lang="en-CA" altLang="en-US" sz="2699" b="1" dirty="0">
                <a:solidFill>
                  <a:srgbClr val="0052E2"/>
                </a:solidFill>
                <a:latin typeface="Avenir Next Condensed"/>
              </a:rPr>
              <a:t>ect </a:t>
            </a:r>
            <a:r>
              <a:rPr lang="en-CA" altLang="en-US" sz="2699" b="1" u="sng" dirty="0">
                <a:solidFill>
                  <a:srgbClr val="0052E2"/>
                </a:solidFill>
                <a:latin typeface="Avenir Next Condensed"/>
              </a:rPr>
              <a:t>o</a:t>
            </a:r>
            <a:r>
              <a:rPr lang="en-CA" altLang="en-US" sz="2699" b="1" dirty="0">
                <a:solidFill>
                  <a:srgbClr val="0052E2"/>
                </a:solidFill>
                <a:latin typeface="Avenir Next Condensed"/>
              </a:rPr>
              <a:t>f Higher P</a:t>
            </a:r>
            <a:r>
              <a:rPr lang="en-CA" altLang="en-US" sz="2699" b="1" u="sng" dirty="0">
                <a:solidFill>
                  <a:srgbClr val="0052E2"/>
                </a:solidFill>
                <a:latin typeface="Avenir Next Condensed"/>
              </a:rPr>
              <a:t>r</a:t>
            </a:r>
            <a:r>
              <a:rPr lang="en-CA" altLang="en-US" sz="2699" b="1" dirty="0">
                <a:solidFill>
                  <a:srgbClr val="0052E2"/>
                </a:solidFill>
                <a:latin typeface="Avenir Next Condensed"/>
              </a:rPr>
              <a:t>otein Dosing </a:t>
            </a:r>
          </a:p>
          <a:p>
            <a:pPr algn="ctr">
              <a:spcBef>
                <a:spcPct val="0"/>
              </a:spcBef>
              <a:buFontTx/>
              <a:buNone/>
            </a:pPr>
            <a:r>
              <a:rPr lang="en-CA" altLang="en-US" sz="2699" b="1" dirty="0">
                <a:solidFill>
                  <a:srgbClr val="0052E2"/>
                </a:solidFill>
                <a:latin typeface="Avenir Next Condensed"/>
              </a:rPr>
              <a:t>in Critically Ill Patien</a:t>
            </a:r>
            <a:r>
              <a:rPr lang="en-CA" altLang="en-US" sz="2699" b="1" u="sng" dirty="0">
                <a:solidFill>
                  <a:srgbClr val="0052E2"/>
                </a:solidFill>
                <a:latin typeface="Avenir Next Condensed"/>
              </a:rPr>
              <a:t>t</a:t>
            </a:r>
            <a:r>
              <a:rPr lang="en-CA" altLang="en-US" sz="2699" b="1" dirty="0">
                <a:solidFill>
                  <a:srgbClr val="0052E2"/>
                </a:solidFill>
                <a:latin typeface="Avenir Next Condensed"/>
              </a:rPr>
              <a:t>s:</a:t>
            </a:r>
          </a:p>
          <a:p>
            <a:pPr algn="ctr">
              <a:spcBef>
                <a:spcPct val="0"/>
              </a:spcBef>
              <a:buFontTx/>
              <a:buNone/>
            </a:pPr>
            <a:r>
              <a:rPr lang="en-CA" altLang="en-US" sz="2699" b="1" dirty="0">
                <a:solidFill>
                  <a:srgbClr val="0052E2"/>
                </a:solidFill>
                <a:latin typeface="Avenir Next Condensed"/>
              </a:rPr>
              <a:t>The EFFORT Trial </a:t>
            </a:r>
          </a:p>
        </p:txBody>
      </p:sp>
      <p:sp>
        <p:nvSpPr>
          <p:cNvPr id="138257" name="TextBox 1"/>
          <p:cNvSpPr txBox="1">
            <a:spLocks noChangeArrowheads="1"/>
          </p:cNvSpPr>
          <p:nvPr/>
        </p:nvSpPr>
        <p:spPr bwMode="auto">
          <a:xfrm>
            <a:off x="3271619" y="7340844"/>
            <a:ext cx="64006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r>
              <a:rPr lang="en-GB" sz="2800" dirty="0"/>
              <a:t>A multicentre, pragmatic, volunteer-driven, registry-based, randomized, clinical trial. </a:t>
            </a:r>
            <a:endParaRPr lang="en-CA" sz="2800" dirty="0"/>
          </a:p>
        </p:txBody>
      </p:sp>
      <p:pic>
        <p:nvPicPr>
          <p:cNvPr id="21" name="Picture 20"/>
          <p:cNvPicPr/>
          <p:nvPr/>
        </p:nvPicPr>
        <p:blipFill rotWithShape="1">
          <a:blip r:embed="rId3"/>
          <a:srcRect t="26122" b="40705"/>
          <a:stretch/>
        </p:blipFill>
        <p:spPr bwMode="auto">
          <a:xfrm>
            <a:off x="1928328" y="3553897"/>
            <a:ext cx="9065425" cy="339233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3" name="Effort_Logo.png"/>
          <p:cNvPicPr/>
          <p:nvPr/>
        </p:nvPicPr>
        <p:blipFill>
          <a:blip r:embed="rId4">
            <a:extLst/>
          </a:blip>
          <a:srcRect r="30802" b="51271"/>
          <a:stretch>
            <a:fillRect/>
          </a:stretch>
        </p:blipFill>
        <p:spPr>
          <a:xfrm>
            <a:off x="10822171" y="357154"/>
            <a:ext cx="2182629" cy="1131136"/>
          </a:xfrm>
          <a:prstGeom prst="rect">
            <a:avLst/>
          </a:prstGeom>
          <a:ln w="12700">
            <a:miter lim="400000"/>
          </a:ln>
        </p:spPr>
      </p:pic>
      <p:pic>
        <p:nvPicPr>
          <p:cNvPr id="22" name="CNNPNG.png"/>
          <p:cNvPicPr/>
          <p:nvPr/>
        </p:nvPicPr>
        <p:blipFill>
          <a:blip r:embed="rId5">
            <a:extLst/>
          </a:blip>
          <a:stretch>
            <a:fillRect/>
          </a:stretch>
        </p:blipFill>
        <p:spPr>
          <a:xfrm>
            <a:off x="-486936" y="-122181"/>
            <a:ext cx="3758555" cy="1879278"/>
          </a:xfrm>
          <a:prstGeom prst="rect">
            <a:avLst/>
          </a:prstGeom>
          <a:ln w="12700">
            <a:miter lim="400000"/>
          </a:ln>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674" y="0"/>
            <a:ext cx="2086079" cy="1150189"/>
          </a:xfrm>
          <a:prstGeom prst="rect">
            <a:avLst/>
          </a:prstGeom>
        </p:spPr>
      </p:pic>
      <p:sp>
        <p:nvSpPr>
          <p:cNvPr id="2" name="TextBox 1"/>
          <p:cNvSpPr txBox="1"/>
          <p:nvPr/>
        </p:nvSpPr>
        <p:spPr>
          <a:xfrm>
            <a:off x="5481352" y="8712660"/>
            <a:ext cx="6929120" cy="656590"/>
          </a:xfrm>
          <a:prstGeom prst="rect">
            <a:avLst/>
          </a:prstGeom>
          <a:solidFill>
            <a:srgbClr val="0052E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smtClean="0">
                <a:ln>
                  <a:noFill/>
                </a:ln>
                <a:solidFill>
                  <a:srgbClr val="FFFFFF"/>
                </a:solidFill>
                <a:effectLst/>
                <a:uFillTx/>
                <a:latin typeface="+mn-lt"/>
                <a:ea typeface="+mn-ea"/>
                <a:cs typeface="+mn-cs"/>
                <a:sym typeface="Gill Sans Light"/>
              </a:rPr>
              <a:t>74 patients</a:t>
            </a:r>
            <a:r>
              <a:rPr kumimoji="0" lang="en-CA" sz="3600" b="0" i="0" u="none" strike="noStrike" cap="none" spc="0" normalizeH="0" dirty="0" smtClean="0">
                <a:ln>
                  <a:noFill/>
                </a:ln>
                <a:solidFill>
                  <a:srgbClr val="FFFFFF"/>
                </a:solidFill>
                <a:effectLst/>
                <a:uFillTx/>
                <a:latin typeface="+mn-lt"/>
                <a:ea typeface="+mn-ea"/>
                <a:cs typeface="+mn-cs"/>
                <a:sym typeface="Gill Sans Light"/>
              </a:rPr>
              <a:t> randomized to date</a:t>
            </a:r>
            <a:endParaRPr kumimoji="0" lang="en-CA" sz="3600" b="0" i="0" u="none" strike="noStrike" cap="none" spc="0" normalizeH="0" baseline="0" dirty="0">
              <a:ln>
                <a:noFill/>
              </a:ln>
              <a:solidFill>
                <a:srgbClr val="FFFFFF"/>
              </a:solidFill>
              <a:effectLst/>
              <a:uFillTx/>
              <a:latin typeface="+mn-lt"/>
              <a:ea typeface="+mn-ea"/>
              <a:cs typeface="+mn-cs"/>
              <a:sym typeface="Gill Sans Light"/>
            </a:endParaRPr>
          </a:p>
        </p:txBody>
      </p:sp>
    </p:spTree>
    <p:extLst>
      <p:ext uri="{BB962C8B-B14F-4D97-AF65-F5344CB8AC3E}">
        <p14:creationId xmlns:p14="http://schemas.microsoft.com/office/powerpoint/2010/main" val="338304034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355600" y="1010420"/>
            <a:ext cx="12293600" cy="1681980"/>
          </a:xfrm>
        </p:spPr>
        <p:txBody>
          <a:bodyPr>
            <a:normAutofit/>
          </a:bodyPr>
          <a:lstStyle/>
          <a:p>
            <a:r>
              <a:rPr lang="en-CA" altLang="en-US" sz="3300" cap="none" dirty="0">
                <a:solidFill>
                  <a:srgbClr val="0000FF"/>
                </a:solidFill>
                <a:latin typeface="Avenir Next Condensed"/>
              </a:rPr>
              <a:t>Impact on Clinical Outcomes: RCT Level of Evidence?</a:t>
            </a:r>
          </a:p>
        </p:txBody>
      </p:sp>
      <p:sp>
        <p:nvSpPr>
          <p:cNvPr id="68611" name="Content Placeholder 2"/>
          <p:cNvSpPr>
            <a:spLocks noGrp="1"/>
          </p:cNvSpPr>
          <p:nvPr>
            <p:ph idx="1"/>
          </p:nvPr>
        </p:nvSpPr>
        <p:spPr>
          <a:xfrm>
            <a:off x="355600" y="3326646"/>
            <a:ext cx="12293600" cy="6299200"/>
          </a:xfrm>
        </p:spPr>
        <p:txBody>
          <a:bodyPr anchor="t">
            <a:normAutofit/>
          </a:bodyPr>
          <a:lstStyle/>
          <a:p>
            <a:pPr indent="0">
              <a:spcBef>
                <a:spcPts val="0"/>
              </a:spcBef>
            </a:pPr>
            <a:r>
              <a:rPr lang="en-CA" altLang="en-US" sz="2800" dirty="0" smtClean="0"/>
              <a:t>RCT short-term daily IV aa on kidney function in critical illness, compared to standard care.</a:t>
            </a:r>
          </a:p>
          <a:p>
            <a:pPr indent="0">
              <a:spcBef>
                <a:spcPts val="0"/>
              </a:spcBef>
            </a:pPr>
            <a:r>
              <a:rPr lang="en-CA" altLang="en-US" sz="2800" dirty="0" smtClean="0"/>
              <a:t>Unblinded</a:t>
            </a:r>
          </a:p>
          <a:p>
            <a:pPr indent="0">
              <a:spcBef>
                <a:spcPts val="0"/>
              </a:spcBef>
            </a:pPr>
            <a:r>
              <a:rPr lang="en-CA" altLang="en-US" sz="2800" dirty="0" smtClean="0"/>
              <a:t>All patients expected to remain 48 hrs; excluded patients with AKI</a:t>
            </a:r>
          </a:p>
          <a:p>
            <a:pPr indent="0">
              <a:spcBef>
                <a:spcPts val="0"/>
              </a:spcBef>
            </a:pPr>
            <a:r>
              <a:rPr lang="en-CA" altLang="en-US" sz="2800" dirty="0" smtClean="0"/>
              <a:t>Max protein intake total of 2.0 gm/kg/day (IBW)</a:t>
            </a:r>
          </a:p>
          <a:p>
            <a:pPr indent="0">
              <a:spcBef>
                <a:spcPts val="0"/>
              </a:spcBef>
            </a:pPr>
            <a:r>
              <a:rPr lang="en-CA" altLang="en-US" sz="2800" dirty="0" smtClean="0"/>
              <a:t>More patient in Intervention group with:</a:t>
            </a:r>
          </a:p>
          <a:p>
            <a:pPr lvl="1" indent="0">
              <a:spcBef>
                <a:spcPts val="0"/>
              </a:spcBef>
            </a:pPr>
            <a:r>
              <a:rPr lang="en-CA" altLang="en-US" sz="2800" dirty="0" smtClean="0"/>
              <a:t>Higher APACHE II severity of illness scores (20.2 ± 6.8 vs. 21.7 ± 7.6, P = 0.02)</a:t>
            </a:r>
          </a:p>
          <a:p>
            <a:pPr lvl="1" indent="0">
              <a:spcBef>
                <a:spcPts val="0"/>
              </a:spcBef>
            </a:pPr>
            <a:r>
              <a:rPr lang="en-CA" altLang="en-US" sz="2800" dirty="0" smtClean="0"/>
              <a:t>pre-existing renal dysfunction (29/235 vs. 44/239, P = 0.07)</a:t>
            </a:r>
          </a:p>
        </p:txBody>
      </p:sp>
      <p:sp>
        <p:nvSpPr>
          <p:cNvPr id="68612" name="TextBox 3"/>
          <p:cNvSpPr txBox="1">
            <a:spLocks noChangeArrowheads="1"/>
          </p:cNvSpPr>
          <p:nvPr/>
        </p:nvSpPr>
        <p:spPr bwMode="auto">
          <a:xfrm>
            <a:off x="8889985" y="9232041"/>
            <a:ext cx="3901321"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r>
              <a:rPr lang="en-CA" altLang="en-US" sz="1920" dirty="0">
                <a:latin typeface="Arial" panose="020B0604020202020204" pitchFamily="34" charset="0"/>
              </a:rPr>
              <a:t>Doig Int Care Med 2015</a:t>
            </a:r>
          </a:p>
        </p:txBody>
      </p:sp>
      <p:sp>
        <p:nvSpPr>
          <p:cNvPr id="2" name="TextBox 1"/>
          <p:cNvSpPr txBox="1"/>
          <p:nvPr/>
        </p:nvSpPr>
        <p:spPr>
          <a:xfrm>
            <a:off x="-173208" y="2634300"/>
            <a:ext cx="5030274"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rtl="0" latinLnBrk="1" hangingPunct="0"/>
            <a:r>
              <a:rPr lang="en-CA" altLang="en-US" sz="2700" dirty="0">
                <a:solidFill>
                  <a:srgbClr val="0000FF"/>
                </a:solidFill>
                <a:latin typeface="Avenir Next Condensed"/>
              </a:rPr>
              <a:t>The </a:t>
            </a:r>
            <a:r>
              <a:rPr lang="en-CA" altLang="en-US" sz="2700" dirty="0" err="1">
                <a:solidFill>
                  <a:srgbClr val="0000FF"/>
                </a:solidFill>
                <a:latin typeface="Avenir Next Condensed"/>
              </a:rPr>
              <a:t>Nephroprotect</a:t>
            </a:r>
            <a:r>
              <a:rPr lang="en-CA" altLang="en-US" sz="2700" dirty="0">
                <a:solidFill>
                  <a:srgbClr val="0000FF"/>
                </a:solidFill>
                <a:latin typeface="Avenir Next Condensed"/>
              </a:rPr>
              <a:t> Study</a:t>
            </a:r>
            <a:endParaRPr lang="en-CA" sz="2700" dirty="0">
              <a:sym typeface="Helvetica"/>
            </a:endParaRPr>
          </a:p>
        </p:txBody>
      </p:sp>
      <p:pic>
        <p:nvPicPr>
          <p:cNvPr id="7" name="Effort_Logo.png"/>
          <p:cNvPicPr/>
          <p:nvPr/>
        </p:nvPicPr>
        <p:blipFill>
          <a:blip r:embed="rId2">
            <a:extLst/>
          </a:blip>
          <a:srcRect r="30802" b="51271"/>
          <a:stretch>
            <a:fillRect/>
          </a:stretch>
        </p:blipFill>
        <p:spPr>
          <a:xfrm>
            <a:off x="10679502" y="194540"/>
            <a:ext cx="2910261" cy="1508226"/>
          </a:xfrm>
          <a:prstGeom prst="rect">
            <a:avLst/>
          </a:prstGeom>
          <a:ln w="12700">
            <a:miter lim="400000"/>
          </a:ln>
        </p:spPr>
      </p:pic>
      <p:pic>
        <p:nvPicPr>
          <p:cNvPr id="8" name="CCNLogo.png"/>
          <p:cNvPicPr/>
          <p:nvPr/>
        </p:nvPicPr>
        <p:blipFill>
          <a:blip r:embed="rId3">
            <a:extLst/>
          </a:blip>
          <a:stretch>
            <a:fillRect/>
          </a:stretch>
        </p:blipFill>
        <p:spPr>
          <a:xfrm>
            <a:off x="60169" y="194540"/>
            <a:ext cx="2042951" cy="815880"/>
          </a:xfrm>
          <a:prstGeom prst="rect">
            <a:avLst/>
          </a:prstGeom>
          <a:ln w="12700">
            <a:miter lim="400000"/>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1941362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355598" y="710681"/>
            <a:ext cx="12293600" cy="2438400"/>
          </a:xfrm>
        </p:spPr>
        <p:txBody>
          <a:bodyPr>
            <a:normAutofit/>
          </a:bodyPr>
          <a:lstStyle/>
          <a:p>
            <a:r>
              <a:rPr lang="en-CA" altLang="en-US" sz="4050" cap="none" dirty="0">
                <a:solidFill>
                  <a:srgbClr val="0000FF"/>
                </a:solidFill>
                <a:latin typeface="Avenir Next Condensed"/>
              </a:rPr>
              <a:t>The </a:t>
            </a:r>
            <a:r>
              <a:rPr lang="en-CA" altLang="en-US" sz="4050" cap="none" dirty="0" err="1">
                <a:solidFill>
                  <a:srgbClr val="0000FF"/>
                </a:solidFill>
                <a:latin typeface="Avenir Next Condensed"/>
              </a:rPr>
              <a:t>Nephroprotect</a:t>
            </a:r>
            <a:r>
              <a:rPr lang="en-CA" altLang="en-US" sz="4050" cap="none" dirty="0">
                <a:solidFill>
                  <a:srgbClr val="0000FF"/>
                </a:solidFill>
                <a:latin typeface="Avenir Next Condensed"/>
              </a:rPr>
              <a:t> Study</a:t>
            </a:r>
          </a:p>
        </p:txBody>
      </p:sp>
      <p:sp>
        <p:nvSpPr>
          <p:cNvPr id="69635" name="TextBox 3"/>
          <p:cNvSpPr txBox="1">
            <a:spLocks noChangeArrowheads="1"/>
          </p:cNvSpPr>
          <p:nvPr/>
        </p:nvSpPr>
        <p:spPr bwMode="auto">
          <a:xfrm>
            <a:off x="6990065" y="7884069"/>
            <a:ext cx="3901321"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r>
              <a:rPr lang="en-CA" altLang="en-US" sz="1920" dirty="0">
                <a:solidFill>
                  <a:schemeClr val="bg2"/>
                </a:solidFill>
                <a:latin typeface="Arial" panose="020B0604020202020204" pitchFamily="34" charset="0"/>
              </a:rPr>
              <a:t>Doig Int Care Med 2015</a:t>
            </a:r>
          </a:p>
        </p:txBody>
      </p:sp>
      <p:pic>
        <p:nvPicPr>
          <p:cNvPr id="69636"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4397" y="3251250"/>
            <a:ext cx="5896007" cy="430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Effort_Logo.png"/>
          <p:cNvPicPr/>
          <p:nvPr/>
        </p:nvPicPr>
        <p:blipFill>
          <a:blip r:embed="rId3">
            <a:extLst/>
          </a:blip>
          <a:srcRect r="30802" b="51271"/>
          <a:stretch>
            <a:fillRect/>
          </a:stretch>
        </p:blipFill>
        <p:spPr>
          <a:xfrm>
            <a:off x="10679502" y="194540"/>
            <a:ext cx="2910261" cy="1508226"/>
          </a:xfrm>
          <a:prstGeom prst="rect">
            <a:avLst/>
          </a:prstGeom>
          <a:ln w="12700">
            <a:miter lim="400000"/>
          </a:ln>
        </p:spPr>
      </p:pic>
      <p:pic>
        <p:nvPicPr>
          <p:cNvPr id="7" name="CCNLogo.png"/>
          <p:cNvPicPr/>
          <p:nvPr/>
        </p:nvPicPr>
        <p:blipFill>
          <a:blip r:embed="rId4">
            <a:extLst/>
          </a:blip>
          <a:stretch>
            <a:fillRect/>
          </a:stretch>
        </p:blipFill>
        <p:spPr>
          <a:xfrm>
            <a:off x="60169" y="194540"/>
            <a:ext cx="2370209" cy="1128934"/>
          </a:xfrm>
          <a:prstGeom prst="rect">
            <a:avLst/>
          </a:prstGeom>
          <a:ln w="12700">
            <a:miter lim="400000"/>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1416561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2357247" y="1562338"/>
            <a:ext cx="8290307" cy="1219163"/>
          </a:xfrm>
        </p:spPr>
        <p:txBody>
          <a:bodyPr>
            <a:normAutofit/>
          </a:bodyPr>
          <a:lstStyle/>
          <a:p>
            <a:r>
              <a:rPr lang="en-CA" altLang="en-US" sz="4050" cap="none" dirty="0">
                <a:solidFill>
                  <a:srgbClr val="0000FF"/>
                </a:solidFill>
                <a:latin typeface="Avenir Next Condensed"/>
              </a:rPr>
              <a:t>The Nephroprotect Study</a:t>
            </a:r>
          </a:p>
        </p:txBody>
      </p:sp>
      <p:sp>
        <p:nvSpPr>
          <p:cNvPr id="70659" name="Content Placeholder 2"/>
          <p:cNvSpPr>
            <a:spLocks noGrp="1"/>
          </p:cNvSpPr>
          <p:nvPr>
            <p:ph idx="1"/>
          </p:nvPr>
        </p:nvSpPr>
        <p:spPr>
          <a:xfrm>
            <a:off x="2357247" y="6996791"/>
            <a:ext cx="8615417" cy="1300440"/>
          </a:xfrm>
        </p:spPr>
        <p:txBody>
          <a:bodyPr>
            <a:normAutofit fontScale="77500" lnSpcReduction="20000"/>
          </a:bodyPr>
          <a:lstStyle/>
          <a:p>
            <a:r>
              <a:rPr lang="en-CA" altLang="en-US" sz="2987" dirty="0"/>
              <a:t>No difference in any other renal or clinical outcome </a:t>
            </a:r>
          </a:p>
          <a:p>
            <a:r>
              <a:rPr lang="en-CA" altLang="en-US" sz="2987" dirty="0"/>
              <a:t>No impact on survival or HRQOL</a:t>
            </a:r>
            <a:endParaRPr lang="en-CA" altLang="en-US" dirty="0" smtClean="0"/>
          </a:p>
        </p:txBody>
      </p:sp>
      <p:sp>
        <p:nvSpPr>
          <p:cNvPr id="70660" name="TextBox 3"/>
          <p:cNvSpPr txBox="1">
            <a:spLocks noChangeArrowheads="1"/>
          </p:cNvSpPr>
          <p:nvPr/>
        </p:nvSpPr>
        <p:spPr bwMode="auto">
          <a:xfrm>
            <a:off x="8906730" y="7936820"/>
            <a:ext cx="3901321"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r>
              <a:rPr lang="en-CA" altLang="en-US" sz="1920" dirty="0">
                <a:latin typeface="Arial" panose="020B0604020202020204" pitchFamily="34" charset="0"/>
              </a:rPr>
              <a:t>Doig Int Care Med 2015</a:t>
            </a:r>
          </a:p>
        </p:txBody>
      </p:sp>
      <p:pic>
        <p:nvPicPr>
          <p:cNvPr id="70661"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5928" y="2825106"/>
            <a:ext cx="5912940" cy="359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Box 5"/>
          <p:cNvSpPr txBox="1">
            <a:spLocks noChangeArrowheads="1"/>
          </p:cNvSpPr>
          <p:nvPr/>
        </p:nvSpPr>
        <p:spPr bwMode="auto">
          <a:xfrm>
            <a:off x="9753500" y="3413805"/>
            <a:ext cx="1258684"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r>
              <a:rPr lang="en-CA" altLang="en-US" sz="1920" dirty="0">
                <a:latin typeface="Arial" panose="020B0604020202020204" pitchFamily="34" charset="0"/>
              </a:rPr>
              <a:t>P=0.004</a:t>
            </a:r>
          </a:p>
        </p:txBody>
      </p:sp>
      <p:pic>
        <p:nvPicPr>
          <p:cNvPr id="8" name="Effort_Logo.png"/>
          <p:cNvPicPr/>
          <p:nvPr/>
        </p:nvPicPr>
        <p:blipFill>
          <a:blip r:embed="rId3">
            <a:extLst/>
          </a:blip>
          <a:srcRect r="30802" b="51271"/>
          <a:stretch>
            <a:fillRect/>
          </a:stretch>
        </p:blipFill>
        <p:spPr>
          <a:xfrm>
            <a:off x="10679502" y="194540"/>
            <a:ext cx="2910261" cy="1508226"/>
          </a:xfrm>
          <a:prstGeom prst="rect">
            <a:avLst/>
          </a:prstGeom>
          <a:ln w="12700">
            <a:miter lim="400000"/>
          </a:ln>
        </p:spPr>
      </p:pic>
      <p:pic>
        <p:nvPicPr>
          <p:cNvPr id="9" name="CCNLogo.png"/>
          <p:cNvPicPr/>
          <p:nvPr/>
        </p:nvPicPr>
        <p:blipFill>
          <a:blip r:embed="rId4">
            <a:extLst/>
          </a:blip>
          <a:stretch>
            <a:fillRect/>
          </a:stretch>
        </p:blipFill>
        <p:spPr>
          <a:xfrm>
            <a:off x="60169" y="194540"/>
            <a:ext cx="2370209" cy="1128934"/>
          </a:xfrm>
          <a:prstGeom prst="rect">
            <a:avLst/>
          </a:prstGeom>
          <a:ln w="12700">
            <a:miter lim="400000"/>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3850096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441" y="1955864"/>
            <a:ext cx="9219919" cy="1434723"/>
          </a:xfrm>
        </p:spPr>
        <p:txBody>
          <a:bodyPr>
            <a:normAutofit/>
          </a:bodyPr>
          <a:lstStyle/>
          <a:p>
            <a:r>
              <a:rPr lang="en-CA" sz="3000" b="1" cap="none" dirty="0">
                <a:solidFill>
                  <a:srgbClr val="0052E2"/>
                </a:solidFill>
                <a:latin typeface="Avenir Next Condensed"/>
                <a:cs typeface="Arial" panose="020B0604020202020204" pitchFamily="34" charset="0"/>
              </a:rPr>
              <a:t>Systematic Review of RCTs of </a:t>
            </a:r>
            <a:br>
              <a:rPr lang="en-CA" sz="3000" b="1" cap="none" dirty="0">
                <a:solidFill>
                  <a:srgbClr val="0052E2"/>
                </a:solidFill>
                <a:latin typeface="Avenir Next Condensed"/>
                <a:cs typeface="Arial" panose="020B0604020202020204" pitchFamily="34" charset="0"/>
              </a:rPr>
            </a:br>
            <a:r>
              <a:rPr lang="en-CA" sz="3000" b="1" cap="none" dirty="0">
                <a:solidFill>
                  <a:srgbClr val="0052E2"/>
                </a:solidFill>
                <a:latin typeface="Avenir Next Condensed"/>
                <a:cs typeface="Arial" panose="020B0604020202020204" pitchFamily="34" charset="0"/>
              </a:rPr>
              <a:t>High vs. Low Dose Protein</a:t>
            </a:r>
            <a:endParaRPr lang="en-CA" sz="3000" b="1" cap="none" dirty="0">
              <a:solidFill>
                <a:srgbClr val="0052E2"/>
              </a:solidFill>
              <a:latin typeface="Avenir Next Condensed"/>
            </a:endParaRPr>
          </a:p>
        </p:txBody>
      </p:sp>
      <p:pic>
        <p:nvPicPr>
          <p:cNvPr id="4" name="Picture 3"/>
          <p:cNvPicPr/>
          <p:nvPr/>
        </p:nvPicPr>
        <p:blipFill>
          <a:blip r:embed="rId2"/>
          <a:stretch>
            <a:fillRect/>
          </a:stretch>
        </p:blipFill>
        <p:spPr>
          <a:xfrm>
            <a:off x="1772990" y="3770075"/>
            <a:ext cx="9768170" cy="4064496"/>
          </a:xfrm>
          <a:prstGeom prst="rect">
            <a:avLst/>
          </a:prstGeom>
          <a:ln>
            <a:noFill/>
          </a:ln>
          <a:effectLst>
            <a:outerShdw blurRad="292100" dist="139700" dir="2700000" algn="tl" rotWithShape="0">
              <a:srgbClr val="333333">
                <a:alpha val="65000"/>
              </a:srgbClr>
            </a:outerShdw>
          </a:effectLst>
        </p:spPr>
      </p:pic>
      <p:sp>
        <p:nvSpPr>
          <p:cNvPr id="6" name="Shape 72"/>
          <p:cNvSpPr/>
          <p:nvPr/>
        </p:nvSpPr>
        <p:spPr>
          <a:xfrm>
            <a:off x="2425588" y="3481005"/>
            <a:ext cx="8380115" cy="1"/>
          </a:xfrm>
          <a:prstGeom prst="line">
            <a:avLst/>
          </a:prstGeom>
          <a:ln w="6350">
            <a:solidFill>
              <a:srgbClr val="5A5F5E"/>
            </a:solidFill>
            <a:miter lim="400000"/>
          </a:ln>
        </p:spPr>
        <p:txBody>
          <a:bodyPr lIns="0" tIns="0" rIns="0" bIns="0" anchor="ctr"/>
          <a:lstStyle/>
          <a:p>
            <a:endParaRPr sz="2700"/>
          </a:p>
        </p:txBody>
      </p:sp>
      <p:pic>
        <p:nvPicPr>
          <p:cNvPr id="12" name="CCNLogo.png"/>
          <p:cNvPicPr/>
          <p:nvPr/>
        </p:nvPicPr>
        <p:blipFill>
          <a:blip r:embed="rId3">
            <a:extLst/>
          </a:blip>
          <a:stretch>
            <a:fillRect/>
          </a:stretch>
        </p:blipFill>
        <p:spPr>
          <a:xfrm>
            <a:off x="60169" y="194540"/>
            <a:ext cx="2370209" cy="1128934"/>
          </a:xfrm>
          <a:prstGeom prst="rect">
            <a:avLst/>
          </a:prstGeom>
          <a:ln w="12700">
            <a:miter lim="400000"/>
          </a:ln>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1244384184"/>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8387" y="4233542"/>
            <a:ext cx="9269987" cy="2976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061968" y="2738303"/>
            <a:ext cx="9182825" cy="880241"/>
          </a:xfrm>
          <a:prstGeom prst="rect">
            <a:avLst/>
          </a:prstGeom>
          <a:noFill/>
        </p:spPr>
        <p:txBody>
          <a:bodyPr wrap="square" rtlCol="0">
            <a:spAutoFit/>
          </a:bodyPr>
          <a:lstStyle/>
          <a:p>
            <a:r>
              <a:rPr lang="en-CA" sz="2560" b="1" dirty="0">
                <a:solidFill>
                  <a:srgbClr val="0052E2"/>
                </a:solidFill>
                <a:latin typeface="Avenir Next Condensed"/>
              </a:rPr>
              <a:t>What is the evidence that exogenously administered amino acids/protein favorably impacts clinical outcomes?</a:t>
            </a:r>
          </a:p>
        </p:txBody>
      </p:sp>
      <p:sp>
        <p:nvSpPr>
          <p:cNvPr id="5" name="Shape 72"/>
          <p:cNvSpPr/>
          <p:nvPr/>
        </p:nvSpPr>
        <p:spPr>
          <a:xfrm>
            <a:off x="2318375" y="3814171"/>
            <a:ext cx="8380115" cy="1"/>
          </a:xfrm>
          <a:prstGeom prst="line">
            <a:avLst/>
          </a:prstGeom>
          <a:ln w="6350">
            <a:solidFill>
              <a:srgbClr val="5A5F5E"/>
            </a:solidFill>
            <a:miter lim="400000"/>
          </a:ln>
        </p:spPr>
        <p:txBody>
          <a:bodyPr lIns="0" tIns="0" rIns="0" bIns="0" anchor="ctr"/>
          <a:lstStyle/>
          <a:p>
            <a:endParaRPr sz="2700"/>
          </a:p>
        </p:txBody>
      </p:sp>
      <p:pic>
        <p:nvPicPr>
          <p:cNvPr id="6" name="Effort_Logo.png"/>
          <p:cNvPicPr/>
          <p:nvPr/>
        </p:nvPicPr>
        <p:blipFill>
          <a:blip r:embed="rId3">
            <a:extLst/>
          </a:blip>
          <a:srcRect r="30802" b="51271"/>
          <a:stretch>
            <a:fillRect/>
          </a:stretch>
        </p:blipFill>
        <p:spPr>
          <a:xfrm>
            <a:off x="10679502" y="194540"/>
            <a:ext cx="2910261" cy="1508226"/>
          </a:xfrm>
          <a:prstGeom prst="rect">
            <a:avLst/>
          </a:prstGeom>
          <a:ln w="12700">
            <a:miter lim="400000"/>
          </a:ln>
        </p:spPr>
      </p:pic>
      <p:pic>
        <p:nvPicPr>
          <p:cNvPr id="8" name="CCNLogo.png"/>
          <p:cNvPicPr/>
          <p:nvPr/>
        </p:nvPicPr>
        <p:blipFill>
          <a:blip r:embed="rId4">
            <a:extLst/>
          </a:blip>
          <a:stretch>
            <a:fillRect/>
          </a:stretch>
        </p:blipFill>
        <p:spPr>
          <a:xfrm>
            <a:off x="60169" y="194540"/>
            <a:ext cx="2370209" cy="1128934"/>
          </a:xfrm>
          <a:prstGeom prst="rect">
            <a:avLst/>
          </a:prstGeom>
          <a:ln w="12700">
            <a:miter lim="400000"/>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4137967458"/>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187719" y="2455630"/>
            <a:ext cx="8617940" cy="642988"/>
          </a:xfrm>
        </p:spPr>
        <p:txBody>
          <a:bodyPr>
            <a:noAutofit/>
          </a:bodyPr>
          <a:lstStyle/>
          <a:p>
            <a:r>
              <a:rPr lang="en-CA" altLang="en-US" sz="2700" b="1" cap="none" dirty="0">
                <a:solidFill>
                  <a:srgbClr val="0052E2"/>
                </a:solidFill>
                <a:latin typeface="Avenir Next Condensed"/>
              </a:rPr>
              <a:t>Impact</a:t>
            </a:r>
            <a:r>
              <a:rPr lang="en-CA" altLang="en-US" sz="2700" b="1" dirty="0">
                <a:solidFill>
                  <a:srgbClr val="0052E2"/>
                </a:solidFill>
                <a:latin typeface="Avenir Next Condensed"/>
              </a:rPr>
              <a:t> </a:t>
            </a:r>
            <a:r>
              <a:rPr lang="en-CA" altLang="en-US" sz="2700" b="1" cap="none" dirty="0">
                <a:solidFill>
                  <a:srgbClr val="0052E2"/>
                </a:solidFill>
                <a:latin typeface="Avenir Next Condensed"/>
              </a:rPr>
              <a:t>of Protein Intake on 60-day Mortality</a:t>
            </a:r>
          </a:p>
        </p:txBody>
      </p:sp>
      <p:graphicFrame>
        <p:nvGraphicFramePr>
          <p:cNvPr id="4" name="Table 3"/>
          <p:cNvGraphicFramePr>
            <a:graphicFrameLocks noGrp="1"/>
          </p:cNvGraphicFramePr>
          <p:nvPr>
            <p:extLst>
              <p:ext uri="{D42A27DB-BD31-4B8C-83A1-F6EECF244321}">
                <p14:modId xmlns:p14="http://schemas.microsoft.com/office/powerpoint/2010/main" val="769091672"/>
              </p:ext>
            </p:extLst>
          </p:nvPr>
        </p:nvGraphicFramePr>
        <p:xfrm>
          <a:off x="2453861" y="3868222"/>
          <a:ext cx="7735763" cy="3316557"/>
        </p:xfrm>
        <a:graphic>
          <a:graphicData uri="http://schemas.openxmlformats.org/drawingml/2006/table">
            <a:tbl>
              <a:tblPr firstRow="1" firstCol="1" bandRow="1">
                <a:tableStyleId>{5C22544A-7EE6-4342-B048-85BDC9FD1C3A}</a:tableStyleId>
              </a:tblPr>
              <a:tblGrid>
                <a:gridCol w="2576624">
                  <a:extLst>
                    <a:ext uri="{9D8B030D-6E8A-4147-A177-3AD203B41FA5}">
                      <a16:colId xmlns:a16="http://schemas.microsoft.com/office/drawing/2014/main" xmlns="" val="20000"/>
                    </a:ext>
                  </a:extLst>
                </a:gridCol>
                <a:gridCol w="355003">
                  <a:extLst>
                    <a:ext uri="{9D8B030D-6E8A-4147-A177-3AD203B41FA5}">
                      <a16:colId xmlns:a16="http://schemas.microsoft.com/office/drawing/2014/main" xmlns="" val="20001"/>
                    </a:ext>
                  </a:extLst>
                </a:gridCol>
                <a:gridCol w="2221185">
                  <a:extLst>
                    <a:ext uri="{9D8B030D-6E8A-4147-A177-3AD203B41FA5}">
                      <a16:colId xmlns:a16="http://schemas.microsoft.com/office/drawing/2014/main" xmlns="" val="20002"/>
                    </a:ext>
                  </a:extLst>
                </a:gridCol>
                <a:gridCol w="2582951">
                  <a:extLst>
                    <a:ext uri="{9D8B030D-6E8A-4147-A177-3AD203B41FA5}">
                      <a16:colId xmlns:a16="http://schemas.microsoft.com/office/drawing/2014/main" xmlns="" val="20003"/>
                    </a:ext>
                  </a:extLst>
                </a:gridCol>
              </a:tblGrid>
              <a:tr h="315458">
                <a:tc>
                  <a:txBody>
                    <a:bodyPr/>
                    <a:lstStyle/>
                    <a:p>
                      <a:pPr algn="ctr">
                        <a:lnSpc>
                          <a:spcPct val="115000"/>
                        </a:lnSpc>
                        <a:spcAft>
                          <a:spcPts val="0"/>
                        </a:spcAft>
                      </a:pPr>
                      <a:r>
                        <a:rPr lang="en-US" sz="1800" dirty="0">
                          <a:solidFill>
                            <a:srgbClr val="FFFFFF"/>
                          </a:solidFill>
                          <a:effectLst/>
                        </a:rPr>
                        <a:t> </a:t>
                      </a:r>
                      <a:endParaRPr lang="en-CA"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62" marR="54862" marT="0" marB="0">
                    <a:solidFill>
                      <a:schemeClr val="bg1"/>
                    </a:solidFill>
                  </a:tcPr>
                </a:tc>
                <a:tc gridSpan="3">
                  <a:txBody>
                    <a:bodyPr/>
                    <a:lstStyle/>
                    <a:p>
                      <a:pPr algn="ctr">
                        <a:lnSpc>
                          <a:spcPct val="115000"/>
                        </a:lnSpc>
                        <a:spcAft>
                          <a:spcPts val="0"/>
                        </a:spcAft>
                      </a:pPr>
                      <a:r>
                        <a:rPr lang="en-US" sz="1800" dirty="0">
                          <a:solidFill>
                            <a:srgbClr val="FFFFFF"/>
                          </a:solidFill>
                          <a:effectLst/>
                        </a:rPr>
                        <a:t>Patients in ICU ≥ 4 d</a:t>
                      </a:r>
                      <a:endParaRPr lang="en-CA"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62" marR="54862" marT="0" marB="0">
                    <a:solidFill>
                      <a:schemeClr val="bg1"/>
                    </a:solid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xmlns="" val="10000"/>
                  </a:ext>
                </a:extLst>
              </a:tr>
              <a:tr h="514754">
                <a:tc>
                  <a:txBody>
                    <a:bodyPr/>
                    <a:lstStyle/>
                    <a:p>
                      <a:pPr algn="ctr">
                        <a:lnSpc>
                          <a:spcPct val="115000"/>
                        </a:lnSpc>
                        <a:spcAft>
                          <a:spcPts val="0"/>
                        </a:spcAft>
                      </a:pPr>
                      <a:r>
                        <a:rPr lang="en-US" sz="1800" dirty="0">
                          <a:solidFill>
                            <a:srgbClr val="FFFFFF"/>
                          </a:solidFill>
                          <a:effectLst/>
                        </a:rPr>
                        <a:t>Variable </a:t>
                      </a:r>
                      <a:endParaRPr lang="en-CA"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62" marR="54862" marT="0" marB="0">
                    <a:solidFill>
                      <a:schemeClr val="bg1"/>
                    </a:solidFill>
                  </a:tcPr>
                </a:tc>
                <a:tc gridSpan="3">
                  <a:txBody>
                    <a:bodyPr/>
                    <a:lstStyle/>
                    <a:p>
                      <a:pPr algn="ctr">
                        <a:lnSpc>
                          <a:spcPct val="115000"/>
                        </a:lnSpc>
                        <a:spcAft>
                          <a:spcPts val="0"/>
                        </a:spcAft>
                      </a:pPr>
                      <a:r>
                        <a:rPr lang="en-US" sz="1800" dirty="0">
                          <a:solidFill>
                            <a:srgbClr val="FFFFFF"/>
                          </a:solidFill>
                          <a:effectLst/>
                        </a:rPr>
                        <a:t>60-Day Mortality, Odds Ratio  (95% CI)</a:t>
                      </a:r>
                      <a:endParaRPr lang="en-CA"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62" marR="54862" marT="0" marB="0">
                    <a:solidFill>
                      <a:schemeClr val="bg1"/>
                    </a:solid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xmlns="" val="10001"/>
                  </a:ext>
                </a:extLst>
              </a:tr>
              <a:tr h="358811">
                <a:tc>
                  <a:txBody>
                    <a:bodyPr/>
                    <a:lstStyle/>
                    <a:p>
                      <a:pPr algn="ctr">
                        <a:lnSpc>
                          <a:spcPct val="115000"/>
                        </a:lnSpc>
                        <a:spcAft>
                          <a:spcPts val="0"/>
                        </a:spcAft>
                      </a:pPr>
                      <a:r>
                        <a:rPr lang="en-US" sz="1800" dirty="0">
                          <a:solidFill>
                            <a:srgbClr val="FFFFFF"/>
                          </a:solidFill>
                          <a:effectLst/>
                        </a:rPr>
                        <a:t> </a:t>
                      </a:r>
                      <a:endParaRPr lang="en-CA"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62" marR="54862" marT="0" marB="0">
                    <a:solidFill>
                      <a:schemeClr val="bg1"/>
                    </a:solidFill>
                  </a:tcPr>
                </a:tc>
                <a:tc>
                  <a:txBody>
                    <a:bodyPr/>
                    <a:lstStyle/>
                    <a:p>
                      <a:pPr algn="ctr">
                        <a:lnSpc>
                          <a:spcPct val="115000"/>
                        </a:lnSpc>
                        <a:spcAft>
                          <a:spcPts val="0"/>
                        </a:spcAft>
                      </a:pPr>
                      <a:r>
                        <a:rPr lang="en-US" sz="1800" dirty="0">
                          <a:solidFill>
                            <a:srgbClr val="FFFFFF"/>
                          </a:solidFill>
                          <a:effectLst/>
                        </a:rPr>
                        <a:t> </a:t>
                      </a:r>
                      <a:endParaRPr lang="en-CA"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62" marR="54862" marT="0" marB="0">
                    <a:solidFill>
                      <a:schemeClr val="bg1"/>
                    </a:solidFill>
                  </a:tcPr>
                </a:tc>
                <a:tc>
                  <a:txBody>
                    <a:bodyPr/>
                    <a:lstStyle/>
                    <a:p>
                      <a:pPr algn="ctr">
                        <a:lnSpc>
                          <a:spcPct val="115000"/>
                        </a:lnSpc>
                        <a:spcAft>
                          <a:spcPts val="0"/>
                        </a:spcAft>
                      </a:pPr>
                      <a:r>
                        <a:rPr lang="en-US" sz="1800" dirty="0">
                          <a:solidFill>
                            <a:srgbClr val="FFFFFF"/>
                          </a:solidFill>
                          <a:effectLst/>
                        </a:rPr>
                        <a:t>Adjusted¹</a:t>
                      </a:r>
                      <a:endParaRPr lang="en-CA"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62" marR="54862" marT="0" marB="0">
                    <a:solidFill>
                      <a:schemeClr val="bg1"/>
                    </a:solidFill>
                  </a:tcPr>
                </a:tc>
                <a:tc>
                  <a:txBody>
                    <a:bodyPr/>
                    <a:lstStyle/>
                    <a:p>
                      <a:pPr algn="ctr">
                        <a:lnSpc>
                          <a:spcPct val="115000"/>
                        </a:lnSpc>
                        <a:spcAft>
                          <a:spcPts val="0"/>
                        </a:spcAft>
                      </a:pPr>
                      <a:r>
                        <a:rPr lang="en-US" sz="1800" dirty="0">
                          <a:solidFill>
                            <a:srgbClr val="FFFFFF"/>
                          </a:solidFill>
                          <a:effectLst/>
                        </a:rPr>
                        <a:t>Adjusted²</a:t>
                      </a:r>
                      <a:endParaRPr lang="en-CA"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62" marR="54862" marT="0" marB="0">
                    <a:solidFill>
                      <a:schemeClr val="bg1"/>
                    </a:solidFill>
                  </a:tcPr>
                </a:tc>
                <a:extLst>
                  <a:ext uri="{0D108BD9-81ED-4DB2-BD59-A6C34878D82A}">
                    <a16:rowId xmlns:a16="http://schemas.microsoft.com/office/drawing/2014/main" xmlns="" val="10002"/>
                  </a:ext>
                </a:extLst>
              </a:tr>
              <a:tr h="1063762">
                <a:tc>
                  <a:txBody>
                    <a:bodyPr/>
                    <a:lstStyle/>
                    <a:p>
                      <a:pPr algn="ctr">
                        <a:lnSpc>
                          <a:spcPct val="115000"/>
                        </a:lnSpc>
                        <a:spcAft>
                          <a:spcPts val="0"/>
                        </a:spcAft>
                      </a:pPr>
                      <a:r>
                        <a:rPr lang="en-US" sz="1800" dirty="0">
                          <a:solidFill>
                            <a:srgbClr val="FFFFFF"/>
                          </a:solidFill>
                          <a:effectLst/>
                        </a:rPr>
                        <a:t>Protein Intake (Delivery </a:t>
                      </a:r>
                      <a:r>
                        <a:rPr lang="en-US" sz="1800" u="sng" dirty="0">
                          <a:solidFill>
                            <a:srgbClr val="FFFFFF"/>
                          </a:solidFill>
                          <a:effectLst/>
                        </a:rPr>
                        <a:t>&gt;</a:t>
                      </a:r>
                      <a:r>
                        <a:rPr lang="en-US" sz="1800" dirty="0">
                          <a:solidFill>
                            <a:srgbClr val="FFFFFF"/>
                          </a:solidFill>
                          <a:effectLst/>
                        </a:rPr>
                        <a:t> 80% of prescribed vs. &lt; 80%)</a:t>
                      </a:r>
                      <a:r>
                        <a:rPr lang="en-US" sz="1800" u="sng" dirty="0">
                          <a:solidFill>
                            <a:srgbClr val="FFFFFF"/>
                          </a:solidFill>
                          <a:effectLst/>
                        </a:rPr>
                        <a:t> </a:t>
                      </a:r>
                      <a:endParaRPr lang="en-CA"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62" marR="54862" marT="0" marB="0">
                    <a:solidFill>
                      <a:schemeClr val="bg1"/>
                    </a:solidFill>
                  </a:tcPr>
                </a:tc>
                <a:tc>
                  <a:txBody>
                    <a:bodyPr/>
                    <a:lstStyle/>
                    <a:p>
                      <a:pPr algn="ctr">
                        <a:lnSpc>
                          <a:spcPct val="115000"/>
                        </a:lnSpc>
                        <a:spcAft>
                          <a:spcPts val="0"/>
                        </a:spcAft>
                      </a:pPr>
                      <a:r>
                        <a:rPr lang="en-US" sz="1800" dirty="0">
                          <a:solidFill>
                            <a:srgbClr val="FFFFFF"/>
                          </a:solidFill>
                          <a:effectLst/>
                        </a:rPr>
                        <a:t> </a:t>
                      </a:r>
                      <a:endParaRPr lang="en-CA"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62" marR="54862" marT="0" marB="0">
                    <a:solidFill>
                      <a:schemeClr val="bg1"/>
                    </a:solidFill>
                  </a:tcPr>
                </a:tc>
                <a:tc>
                  <a:txBody>
                    <a:bodyPr/>
                    <a:lstStyle/>
                    <a:p>
                      <a:pPr algn="ctr">
                        <a:lnSpc>
                          <a:spcPct val="115000"/>
                        </a:lnSpc>
                        <a:spcAft>
                          <a:spcPts val="0"/>
                        </a:spcAft>
                      </a:pPr>
                      <a:r>
                        <a:rPr lang="en-US" sz="1800" dirty="0" smtClean="0">
                          <a:solidFill>
                            <a:srgbClr val="FFFFFF"/>
                          </a:solidFill>
                          <a:effectLst/>
                        </a:rPr>
                        <a:t>0.61</a:t>
                      </a:r>
                      <a:endParaRPr lang="en-CA" sz="1800" dirty="0">
                        <a:solidFill>
                          <a:srgbClr val="FFFFFF"/>
                        </a:solidFill>
                        <a:effectLst/>
                      </a:endParaRPr>
                    </a:p>
                    <a:p>
                      <a:pPr algn="ctr">
                        <a:lnSpc>
                          <a:spcPct val="115000"/>
                        </a:lnSpc>
                        <a:spcAft>
                          <a:spcPts val="0"/>
                        </a:spcAft>
                      </a:pPr>
                      <a:r>
                        <a:rPr lang="en-US" sz="1800" dirty="0">
                          <a:solidFill>
                            <a:srgbClr val="FFFFFF"/>
                          </a:solidFill>
                          <a:effectLst/>
                        </a:rPr>
                        <a:t>(</a:t>
                      </a:r>
                      <a:r>
                        <a:rPr lang="en-US" sz="1800" dirty="0" smtClean="0">
                          <a:solidFill>
                            <a:srgbClr val="FFFFFF"/>
                          </a:solidFill>
                          <a:effectLst/>
                        </a:rPr>
                        <a:t>0.47, 0.818</a:t>
                      </a:r>
                      <a:r>
                        <a:rPr lang="en-US" sz="1800" dirty="0">
                          <a:solidFill>
                            <a:srgbClr val="FFFFFF"/>
                          </a:solidFill>
                          <a:effectLst/>
                        </a:rPr>
                        <a:t>)</a:t>
                      </a:r>
                      <a:endParaRPr lang="en-CA"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62" marR="54862" marT="0" marB="0">
                    <a:solidFill>
                      <a:schemeClr val="bg1"/>
                    </a:solidFill>
                  </a:tcPr>
                </a:tc>
                <a:tc>
                  <a:txBody>
                    <a:bodyPr/>
                    <a:lstStyle/>
                    <a:p>
                      <a:pPr algn="ctr">
                        <a:lnSpc>
                          <a:spcPct val="115000"/>
                        </a:lnSpc>
                        <a:spcAft>
                          <a:spcPts val="0"/>
                        </a:spcAft>
                      </a:pPr>
                      <a:r>
                        <a:rPr lang="en-US" sz="1800" dirty="0" smtClean="0">
                          <a:solidFill>
                            <a:srgbClr val="FFFFFF"/>
                          </a:solidFill>
                          <a:effectLst/>
                        </a:rPr>
                        <a:t>0.66</a:t>
                      </a:r>
                      <a:endParaRPr lang="en-CA" sz="1800" dirty="0">
                        <a:solidFill>
                          <a:srgbClr val="FFFFFF"/>
                        </a:solidFill>
                        <a:effectLst/>
                      </a:endParaRPr>
                    </a:p>
                    <a:p>
                      <a:pPr algn="ctr">
                        <a:lnSpc>
                          <a:spcPct val="115000"/>
                        </a:lnSpc>
                        <a:spcAft>
                          <a:spcPts val="0"/>
                        </a:spcAft>
                      </a:pPr>
                      <a:r>
                        <a:rPr lang="en-US" sz="1800" dirty="0">
                          <a:solidFill>
                            <a:srgbClr val="FFFFFF"/>
                          </a:solidFill>
                          <a:effectLst/>
                        </a:rPr>
                        <a:t>(</a:t>
                      </a:r>
                      <a:r>
                        <a:rPr lang="en-US" sz="1800" dirty="0" smtClean="0">
                          <a:solidFill>
                            <a:srgbClr val="FFFFFF"/>
                          </a:solidFill>
                          <a:effectLst/>
                        </a:rPr>
                        <a:t>0.50, </a:t>
                      </a:r>
                      <a:r>
                        <a:rPr lang="en-US" sz="1800" dirty="0">
                          <a:solidFill>
                            <a:srgbClr val="FFFFFF"/>
                          </a:solidFill>
                          <a:effectLst/>
                        </a:rPr>
                        <a:t>0.88)</a:t>
                      </a:r>
                      <a:endParaRPr lang="en-CA"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62" marR="54862" marT="0" marB="0">
                    <a:solidFill>
                      <a:schemeClr val="bg1"/>
                    </a:solidFill>
                  </a:tcPr>
                </a:tc>
                <a:extLst>
                  <a:ext uri="{0D108BD9-81ED-4DB2-BD59-A6C34878D82A}">
                    <a16:rowId xmlns:a16="http://schemas.microsoft.com/office/drawing/2014/main" xmlns="" val="10003"/>
                  </a:ext>
                </a:extLst>
              </a:tr>
              <a:tr h="1063762">
                <a:tc>
                  <a:txBody>
                    <a:bodyPr/>
                    <a:lstStyle/>
                    <a:p>
                      <a:pPr algn="ctr">
                        <a:lnSpc>
                          <a:spcPct val="115000"/>
                        </a:lnSpc>
                        <a:spcAft>
                          <a:spcPts val="0"/>
                        </a:spcAft>
                      </a:pPr>
                      <a:r>
                        <a:rPr lang="en-US" sz="1800" dirty="0">
                          <a:solidFill>
                            <a:srgbClr val="FFFFFF"/>
                          </a:solidFill>
                          <a:effectLst/>
                        </a:rPr>
                        <a:t>Energy Intake (Delivery </a:t>
                      </a:r>
                      <a:r>
                        <a:rPr lang="en-US" sz="1800" u="sng" dirty="0">
                          <a:solidFill>
                            <a:srgbClr val="FFFFFF"/>
                          </a:solidFill>
                          <a:effectLst/>
                        </a:rPr>
                        <a:t>&gt;</a:t>
                      </a:r>
                      <a:r>
                        <a:rPr lang="en-US" sz="1800" dirty="0">
                          <a:solidFill>
                            <a:srgbClr val="FFFFFF"/>
                          </a:solidFill>
                          <a:effectLst/>
                        </a:rPr>
                        <a:t> 80% vs. &lt; 80% of Prescribed) </a:t>
                      </a:r>
                      <a:endParaRPr lang="en-CA"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62" marR="54862" marT="0" marB="0">
                    <a:solidFill>
                      <a:schemeClr val="bg1"/>
                    </a:solidFill>
                  </a:tcPr>
                </a:tc>
                <a:tc>
                  <a:txBody>
                    <a:bodyPr/>
                    <a:lstStyle/>
                    <a:p>
                      <a:pPr algn="ctr">
                        <a:lnSpc>
                          <a:spcPct val="115000"/>
                        </a:lnSpc>
                        <a:spcAft>
                          <a:spcPts val="0"/>
                        </a:spcAft>
                      </a:pPr>
                      <a:r>
                        <a:rPr lang="en-US" sz="1800" baseline="30000" dirty="0">
                          <a:solidFill>
                            <a:srgbClr val="FFFFFF"/>
                          </a:solidFill>
                          <a:effectLst/>
                        </a:rPr>
                        <a:t> </a:t>
                      </a:r>
                      <a:endParaRPr lang="en-CA"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62" marR="54862" marT="0" marB="0">
                    <a:solidFill>
                      <a:schemeClr val="bg1"/>
                    </a:solidFill>
                  </a:tcPr>
                </a:tc>
                <a:tc>
                  <a:txBody>
                    <a:bodyPr/>
                    <a:lstStyle/>
                    <a:p>
                      <a:pPr algn="ctr">
                        <a:lnSpc>
                          <a:spcPct val="115000"/>
                        </a:lnSpc>
                        <a:spcAft>
                          <a:spcPts val="0"/>
                        </a:spcAft>
                      </a:pPr>
                      <a:r>
                        <a:rPr lang="en-US" sz="1800" dirty="0" smtClean="0">
                          <a:solidFill>
                            <a:srgbClr val="FFFFFF"/>
                          </a:solidFill>
                          <a:effectLst/>
                        </a:rPr>
                        <a:t>0.71</a:t>
                      </a:r>
                      <a:endParaRPr lang="en-CA" sz="1800" dirty="0">
                        <a:solidFill>
                          <a:srgbClr val="FFFFFF"/>
                        </a:solidFill>
                        <a:effectLst/>
                      </a:endParaRPr>
                    </a:p>
                    <a:p>
                      <a:pPr algn="ctr">
                        <a:lnSpc>
                          <a:spcPct val="115000"/>
                        </a:lnSpc>
                        <a:spcAft>
                          <a:spcPts val="0"/>
                        </a:spcAft>
                      </a:pPr>
                      <a:r>
                        <a:rPr lang="en-US" sz="1800" dirty="0">
                          <a:solidFill>
                            <a:srgbClr val="FFFFFF"/>
                          </a:solidFill>
                          <a:effectLst/>
                        </a:rPr>
                        <a:t>(</a:t>
                      </a:r>
                      <a:r>
                        <a:rPr lang="en-US" sz="1800" dirty="0" smtClean="0">
                          <a:solidFill>
                            <a:srgbClr val="FFFFFF"/>
                          </a:solidFill>
                          <a:effectLst/>
                        </a:rPr>
                        <a:t>0.56, 0.89</a:t>
                      </a:r>
                      <a:r>
                        <a:rPr lang="en-US" sz="1800" dirty="0">
                          <a:solidFill>
                            <a:srgbClr val="FFFFFF"/>
                          </a:solidFill>
                          <a:effectLst/>
                        </a:rPr>
                        <a:t>)</a:t>
                      </a:r>
                      <a:endParaRPr lang="en-CA"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62" marR="54862" marT="0" marB="0">
                    <a:solidFill>
                      <a:schemeClr val="bg1"/>
                    </a:solidFill>
                  </a:tcPr>
                </a:tc>
                <a:tc>
                  <a:txBody>
                    <a:bodyPr/>
                    <a:lstStyle/>
                    <a:p>
                      <a:pPr algn="ctr">
                        <a:lnSpc>
                          <a:spcPct val="115000"/>
                        </a:lnSpc>
                        <a:spcAft>
                          <a:spcPts val="0"/>
                        </a:spcAft>
                      </a:pPr>
                      <a:r>
                        <a:rPr lang="en-US" sz="1800" dirty="0" smtClean="0">
                          <a:solidFill>
                            <a:srgbClr val="FFFFFF"/>
                          </a:solidFill>
                          <a:effectLst/>
                        </a:rPr>
                        <a:t>0.88</a:t>
                      </a:r>
                      <a:endParaRPr lang="en-CA" sz="1800" dirty="0">
                        <a:solidFill>
                          <a:srgbClr val="FFFFFF"/>
                        </a:solidFill>
                        <a:effectLst/>
                      </a:endParaRPr>
                    </a:p>
                    <a:p>
                      <a:pPr algn="ctr">
                        <a:lnSpc>
                          <a:spcPct val="115000"/>
                        </a:lnSpc>
                        <a:spcAft>
                          <a:spcPts val="0"/>
                        </a:spcAft>
                      </a:pPr>
                      <a:r>
                        <a:rPr lang="en-US" sz="1800" dirty="0">
                          <a:solidFill>
                            <a:srgbClr val="FFFFFF"/>
                          </a:solidFill>
                          <a:effectLst/>
                        </a:rPr>
                        <a:t>(</a:t>
                      </a:r>
                      <a:r>
                        <a:rPr lang="en-US" sz="1800" dirty="0" smtClean="0">
                          <a:solidFill>
                            <a:srgbClr val="FFFFFF"/>
                          </a:solidFill>
                          <a:effectLst/>
                        </a:rPr>
                        <a:t>0.70, </a:t>
                      </a:r>
                      <a:r>
                        <a:rPr lang="en-US" sz="1800" dirty="0">
                          <a:solidFill>
                            <a:srgbClr val="FFFFFF"/>
                          </a:solidFill>
                          <a:effectLst/>
                        </a:rPr>
                        <a:t>1.11)</a:t>
                      </a:r>
                      <a:endParaRPr lang="en-CA"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62" marR="54862" marT="0" marB="0">
                    <a:solidFill>
                      <a:schemeClr val="bg1"/>
                    </a:solidFill>
                  </a:tcPr>
                </a:tc>
                <a:extLst>
                  <a:ext uri="{0D108BD9-81ED-4DB2-BD59-A6C34878D82A}">
                    <a16:rowId xmlns:a16="http://schemas.microsoft.com/office/drawing/2014/main" xmlns="" val="10004"/>
                  </a:ext>
                </a:extLst>
              </a:tr>
            </a:tbl>
          </a:graphicData>
        </a:graphic>
      </p:graphicFrame>
      <p:sp>
        <p:nvSpPr>
          <p:cNvPr id="40992" name="TextBox 5"/>
          <p:cNvSpPr txBox="1">
            <a:spLocks noChangeArrowheads="1"/>
          </p:cNvSpPr>
          <p:nvPr/>
        </p:nvSpPr>
        <p:spPr bwMode="auto">
          <a:xfrm>
            <a:off x="2440920" y="7316284"/>
            <a:ext cx="78789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dirty="0">
                <a:solidFill>
                  <a:srgbClr val="340053"/>
                </a:solidFill>
                <a:latin typeface="Arial" panose="020B0604020202020204" pitchFamily="34" charset="0"/>
              </a:rPr>
              <a:t>¹ Adjusted for BMI, Gender, Admission Type, Age, Evaluable Days, APACHE II Score, SOFA Score</a:t>
            </a:r>
            <a:endParaRPr lang="en-CA" altLang="en-US" sz="1200" dirty="0">
              <a:solidFill>
                <a:srgbClr val="340053"/>
              </a:solidFill>
              <a:latin typeface="Arial" panose="020B0604020202020204" pitchFamily="34" charset="0"/>
            </a:endParaRPr>
          </a:p>
          <a:p>
            <a:pPr>
              <a:spcBef>
                <a:spcPct val="0"/>
              </a:spcBef>
              <a:buFontTx/>
              <a:buNone/>
            </a:pPr>
            <a:r>
              <a:rPr lang="en-US" altLang="en-US" sz="1200" dirty="0">
                <a:solidFill>
                  <a:srgbClr val="340053"/>
                </a:solidFill>
                <a:latin typeface="Arial" panose="020B0604020202020204" pitchFamily="34" charset="0"/>
              </a:rPr>
              <a:t>² Adjusted for all in model 1 plus for calories and protein</a:t>
            </a:r>
            <a:endParaRPr lang="en-CA" altLang="en-US" sz="1200" dirty="0">
              <a:solidFill>
                <a:srgbClr val="340053"/>
              </a:solidFill>
              <a:latin typeface="Arial" panose="020B0604020202020204" pitchFamily="34" charset="0"/>
            </a:endParaRPr>
          </a:p>
          <a:p>
            <a:pPr>
              <a:spcBef>
                <a:spcPct val="0"/>
              </a:spcBef>
              <a:buFontTx/>
              <a:buNone/>
            </a:pPr>
            <a:endParaRPr lang="en-CA" altLang="en-US" sz="1200" dirty="0">
              <a:solidFill>
                <a:srgbClr val="340053"/>
              </a:solidFill>
              <a:latin typeface="Arial" panose="020B0604020202020204" pitchFamily="34" charset="0"/>
            </a:endParaRPr>
          </a:p>
        </p:txBody>
      </p:sp>
      <p:sp>
        <p:nvSpPr>
          <p:cNvPr id="40993" name="TextBox 3"/>
          <p:cNvSpPr txBox="1">
            <a:spLocks noChangeArrowheads="1"/>
          </p:cNvSpPr>
          <p:nvPr/>
        </p:nvSpPr>
        <p:spPr bwMode="auto">
          <a:xfrm>
            <a:off x="8365340" y="7871306"/>
            <a:ext cx="2621200"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CA" altLang="en-US" sz="1280" dirty="0">
                <a:solidFill>
                  <a:srgbClr val="5A5F5E"/>
                </a:solidFill>
                <a:latin typeface="Arial" panose="020B0604020202020204" pitchFamily="34" charset="0"/>
              </a:rPr>
              <a:t>Nicolo JPEN 2015</a:t>
            </a:r>
          </a:p>
        </p:txBody>
      </p:sp>
      <p:sp>
        <p:nvSpPr>
          <p:cNvPr id="2" name="TextBox 1"/>
          <p:cNvSpPr txBox="1"/>
          <p:nvPr/>
        </p:nvSpPr>
        <p:spPr>
          <a:xfrm>
            <a:off x="2304089" y="3304239"/>
            <a:ext cx="7885536"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r>
              <a:rPr lang="en-CA" altLang="en-US" sz="2100" dirty="0"/>
              <a:t>Data from 2828 patients from 2013 International Nutrition Survey</a:t>
            </a:r>
          </a:p>
        </p:txBody>
      </p:sp>
      <p:pic>
        <p:nvPicPr>
          <p:cNvPr id="8" name="Effort_Logo.png"/>
          <p:cNvPicPr/>
          <p:nvPr/>
        </p:nvPicPr>
        <p:blipFill>
          <a:blip r:embed="rId3">
            <a:extLst/>
          </a:blip>
          <a:srcRect r="30802" b="51271"/>
          <a:stretch>
            <a:fillRect/>
          </a:stretch>
        </p:blipFill>
        <p:spPr>
          <a:xfrm>
            <a:off x="10679502" y="194540"/>
            <a:ext cx="2910261" cy="1508226"/>
          </a:xfrm>
          <a:prstGeom prst="rect">
            <a:avLst/>
          </a:prstGeom>
          <a:ln w="12700">
            <a:miter lim="400000"/>
          </a:ln>
        </p:spPr>
      </p:pic>
      <p:pic>
        <p:nvPicPr>
          <p:cNvPr id="10" name="CCNLogo.png"/>
          <p:cNvPicPr/>
          <p:nvPr/>
        </p:nvPicPr>
        <p:blipFill>
          <a:blip r:embed="rId4">
            <a:extLst/>
          </a:blip>
          <a:stretch>
            <a:fillRect/>
          </a:stretch>
        </p:blipFill>
        <p:spPr>
          <a:xfrm>
            <a:off x="60169" y="194540"/>
            <a:ext cx="2370209" cy="1128934"/>
          </a:xfrm>
          <a:prstGeom prst="rect">
            <a:avLst/>
          </a:prstGeom>
          <a:ln w="12700">
            <a:miter lim="400000"/>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525512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100805" y="2719053"/>
            <a:ext cx="9043435" cy="500539"/>
          </a:xfrm>
        </p:spPr>
        <p:txBody>
          <a:bodyPr>
            <a:normAutofit fontScale="90000"/>
          </a:bodyPr>
          <a:lstStyle/>
          <a:p>
            <a:r>
              <a:rPr lang="en-US" altLang="en-US" sz="2987" b="1" cap="none" dirty="0">
                <a:solidFill>
                  <a:srgbClr val="0052E2"/>
                </a:solidFill>
                <a:latin typeface="Avenir Next Condensed"/>
              </a:rPr>
              <a:t>Rate of Mortality Relative to </a:t>
            </a:r>
            <a:br>
              <a:rPr lang="en-US" altLang="en-US" sz="2987" b="1" cap="none" dirty="0">
                <a:solidFill>
                  <a:srgbClr val="0052E2"/>
                </a:solidFill>
                <a:latin typeface="Avenir Next Condensed"/>
              </a:rPr>
            </a:br>
            <a:r>
              <a:rPr lang="en-US" altLang="en-US" sz="2987" b="1" cap="none" dirty="0">
                <a:solidFill>
                  <a:srgbClr val="0052E2"/>
                </a:solidFill>
                <a:latin typeface="Avenir Next Condensed"/>
              </a:rPr>
              <a:t>Adequacy of Protein and Energy Intake Delivered</a:t>
            </a:r>
            <a:endParaRPr lang="en-CA" altLang="en-US" sz="2987" b="1" cap="none" dirty="0">
              <a:solidFill>
                <a:srgbClr val="0052E2"/>
              </a:solidFill>
              <a:latin typeface="Avenir Next Condensed"/>
            </a:endParaRPr>
          </a:p>
        </p:txBody>
      </p:sp>
      <p:pic>
        <p:nvPicPr>
          <p:cNvPr id="43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5033" y="3981441"/>
            <a:ext cx="4754735" cy="371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3"/>
          <p:cNvSpPr txBox="1">
            <a:spLocks noChangeArrowheads="1"/>
          </p:cNvSpPr>
          <p:nvPr/>
        </p:nvSpPr>
        <p:spPr bwMode="auto">
          <a:xfrm>
            <a:off x="7330917" y="7731211"/>
            <a:ext cx="2621200"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CA" altLang="en-US" sz="1280" dirty="0">
                <a:solidFill>
                  <a:srgbClr val="5A5F5E"/>
                </a:solidFill>
                <a:latin typeface="Arial" panose="020B0604020202020204" pitchFamily="34" charset="0"/>
              </a:rPr>
              <a:t>Heyland JPEN 2015</a:t>
            </a:r>
          </a:p>
        </p:txBody>
      </p:sp>
      <p:sp>
        <p:nvSpPr>
          <p:cNvPr id="2" name="Up Arrow 1"/>
          <p:cNvSpPr/>
          <p:nvPr/>
        </p:nvSpPr>
        <p:spPr>
          <a:xfrm>
            <a:off x="5955572" y="5240433"/>
            <a:ext cx="139845" cy="55400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3840">
              <a:solidFill>
                <a:srgbClr val="340053"/>
              </a:solidFill>
            </a:endParaRPr>
          </a:p>
        </p:txBody>
      </p:sp>
      <p:sp>
        <p:nvSpPr>
          <p:cNvPr id="3" name="TextBox 2"/>
          <p:cNvSpPr txBox="1"/>
          <p:nvPr/>
        </p:nvSpPr>
        <p:spPr>
          <a:xfrm>
            <a:off x="5207936" y="5841301"/>
            <a:ext cx="1414587" cy="880434"/>
          </a:xfrm>
          <a:prstGeom prst="rect">
            <a:avLst/>
          </a:prstGeom>
          <a:noFill/>
        </p:spPr>
        <p:txBody>
          <a:bodyPr wrap="square" rtlCol="0">
            <a:spAutoFit/>
          </a:bodyPr>
          <a:lstStyle/>
          <a:p>
            <a:r>
              <a:rPr lang="en-CA" sz="1707" dirty="0">
                <a:solidFill>
                  <a:srgbClr val="340053"/>
                </a:solidFill>
              </a:rPr>
              <a:t>Current practice</a:t>
            </a:r>
          </a:p>
          <a:p>
            <a:r>
              <a:rPr lang="en-CA" sz="1707" dirty="0">
                <a:solidFill>
                  <a:srgbClr val="340053"/>
                </a:solidFill>
              </a:rPr>
              <a:t>0.7 gm/kg</a:t>
            </a:r>
          </a:p>
        </p:txBody>
      </p:sp>
      <p:sp>
        <p:nvSpPr>
          <p:cNvPr id="7" name="Up Arrow 6"/>
          <p:cNvSpPr/>
          <p:nvPr/>
        </p:nvSpPr>
        <p:spPr>
          <a:xfrm>
            <a:off x="7084193" y="5609767"/>
            <a:ext cx="139845" cy="55400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3840">
              <a:solidFill>
                <a:srgbClr val="340053"/>
              </a:solidFill>
            </a:endParaRPr>
          </a:p>
        </p:txBody>
      </p:sp>
      <p:sp>
        <p:nvSpPr>
          <p:cNvPr id="8" name="TextBox 7"/>
          <p:cNvSpPr txBox="1"/>
          <p:nvPr/>
        </p:nvSpPr>
        <p:spPr>
          <a:xfrm>
            <a:off x="6376899" y="6193821"/>
            <a:ext cx="1414587" cy="880434"/>
          </a:xfrm>
          <a:prstGeom prst="rect">
            <a:avLst/>
          </a:prstGeom>
          <a:noFill/>
        </p:spPr>
        <p:txBody>
          <a:bodyPr wrap="square" rtlCol="0">
            <a:spAutoFit/>
          </a:bodyPr>
          <a:lstStyle/>
          <a:p>
            <a:r>
              <a:rPr lang="en-CA" sz="1707" dirty="0">
                <a:solidFill>
                  <a:srgbClr val="340053"/>
                </a:solidFill>
              </a:rPr>
              <a:t>Minimally acceptable</a:t>
            </a:r>
          </a:p>
          <a:p>
            <a:r>
              <a:rPr lang="en-CA" sz="1707" dirty="0">
                <a:solidFill>
                  <a:srgbClr val="340053"/>
                </a:solidFill>
              </a:rPr>
              <a:t> 1.2 gm/kg</a:t>
            </a:r>
          </a:p>
        </p:txBody>
      </p:sp>
      <p:sp>
        <p:nvSpPr>
          <p:cNvPr id="9" name="Up Arrow 8"/>
          <p:cNvSpPr/>
          <p:nvPr/>
        </p:nvSpPr>
        <p:spPr>
          <a:xfrm>
            <a:off x="8358935" y="5975518"/>
            <a:ext cx="139845" cy="55400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3840">
              <a:solidFill>
                <a:srgbClr val="340053"/>
              </a:solidFill>
            </a:endParaRPr>
          </a:p>
        </p:txBody>
      </p:sp>
      <p:sp>
        <p:nvSpPr>
          <p:cNvPr id="10" name="TextBox 9"/>
          <p:cNvSpPr txBox="1"/>
          <p:nvPr/>
        </p:nvSpPr>
        <p:spPr>
          <a:xfrm>
            <a:off x="7611300" y="6576386"/>
            <a:ext cx="1414587" cy="880434"/>
          </a:xfrm>
          <a:prstGeom prst="rect">
            <a:avLst/>
          </a:prstGeom>
          <a:noFill/>
        </p:spPr>
        <p:txBody>
          <a:bodyPr wrap="square" rtlCol="0">
            <a:spAutoFit/>
          </a:bodyPr>
          <a:lstStyle/>
          <a:p>
            <a:r>
              <a:rPr lang="en-CA" sz="1707" dirty="0">
                <a:solidFill>
                  <a:srgbClr val="340053"/>
                </a:solidFill>
              </a:rPr>
              <a:t>Ideal practice?</a:t>
            </a:r>
          </a:p>
          <a:p>
            <a:r>
              <a:rPr lang="en-CA" sz="1707" dirty="0">
                <a:solidFill>
                  <a:srgbClr val="340053"/>
                </a:solidFill>
              </a:rPr>
              <a:t>&gt;1.5 gm/kg</a:t>
            </a:r>
          </a:p>
        </p:txBody>
      </p:sp>
      <p:sp>
        <p:nvSpPr>
          <p:cNvPr id="12" name="Shape 72"/>
          <p:cNvSpPr/>
          <p:nvPr/>
        </p:nvSpPr>
        <p:spPr>
          <a:xfrm>
            <a:off x="2432466" y="3614042"/>
            <a:ext cx="8380115" cy="1"/>
          </a:xfrm>
          <a:prstGeom prst="line">
            <a:avLst/>
          </a:prstGeom>
          <a:ln w="6350">
            <a:solidFill>
              <a:srgbClr val="5A5F5E"/>
            </a:solidFill>
            <a:miter lim="400000"/>
          </a:ln>
        </p:spPr>
        <p:txBody>
          <a:bodyPr lIns="0" tIns="0" rIns="0" bIns="0" anchor="ctr"/>
          <a:lstStyle/>
          <a:p>
            <a:endParaRPr sz="2700"/>
          </a:p>
        </p:txBody>
      </p:sp>
      <p:sp>
        <p:nvSpPr>
          <p:cNvPr id="4" name="Arc 3"/>
          <p:cNvSpPr/>
          <p:nvPr/>
        </p:nvSpPr>
        <p:spPr>
          <a:xfrm rot="7078992">
            <a:off x="6758191" y="4284565"/>
            <a:ext cx="1648591" cy="882538"/>
          </a:xfrm>
          <a:prstGeom prst="arc">
            <a:avLst>
              <a:gd name="adj1" fmla="val 14353620"/>
              <a:gd name="adj2" fmla="val 0"/>
            </a:avLst>
          </a:prstGeom>
          <a:ln w="69850">
            <a:headEnd type="triangle"/>
            <a:tailEnd type="none"/>
          </a:ln>
        </p:spPr>
        <p:style>
          <a:lnRef idx="3">
            <a:schemeClr val="dk1"/>
          </a:lnRef>
          <a:fillRef idx="0">
            <a:schemeClr val="dk1"/>
          </a:fillRef>
          <a:effectRef idx="2">
            <a:schemeClr val="dk1"/>
          </a:effectRef>
          <a:fontRef idx="minor">
            <a:schemeClr val="tx1"/>
          </a:fontRef>
        </p:style>
        <p:txBody>
          <a:bodyPr rot="0" spcFirstLastPara="1" vertOverflow="overflow" horzOverflow="overflow" vert="horz" wrap="square" lIns="68577" tIns="34288" rIns="68577" bIns="34288" numCol="1" spcCol="38100" rtlCol="0" anchor="t">
            <a:noAutofit/>
          </a:bodyPr>
          <a:lstStyle/>
          <a:p>
            <a:pPr algn="l" defTabSz="685800" rtl="0" latinLnBrk="1" hangingPunct="0"/>
            <a:endParaRPr lang="en-CA" sz="1350">
              <a:solidFill>
                <a:srgbClr val="000000"/>
              </a:solidFill>
            </a:endParaRPr>
          </a:p>
        </p:txBody>
      </p:sp>
      <p:sp>
        <p:nvSpPr>
          <p:cNvPr id="5" name="TextBox 4"/>
          <p:cNvSpPr txBox="1"/>
          <p:nvPr/>
        </p:nvSpPr>
        <p:spPr>
          <a:xfrm>
            <a:off x="8879768" y="4148821"/>
            <a:ext cx="2593651" cy="6309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ctr">
            <a:spAutoFit/>
          </a:bodyPr>
          <a:lstStyle/>
          <a:p>
            <a:pPr defTabSz="438150" rtl="0" latinLnBrk="1" hangingPunct="0"/>
            <a:r>
              <a:rPr lang="en-CA" sz="1800" dirty="0">
                <a:sym typeface="Helvetica"/>
              </a:rPr>
              <a:t>TIACOS ICM 2011</a:t>
            </a:r>
          </a:p>
          <a:p>
            <a:pPr defTabSz="438150" rtl="0" latinLnBrk="1" hangingPunct="0"/>
            <a:r>
              <a:rPr lang="en-CA" sz="1800" dirty="0"/>
              <a:t>INTACT JPEN 2014</a:t>
            </a:r>
            <a:endParaRPr lang="en-CA" sz="1800" dirty="0">
              <a:sym typeface="Helvetica"/>
            </a:endParaRPr>
          </a:p>
        </p:txBody>
      </p:sp>
      <p:pic>
        <p:nvPicPr>
          <p:cNvPr id="15" name="Effort_Logo.png"/>
          <p:cNvPicPr/>
          <p:nvPr/>
        </p:nvPicPr>
        <p:blipFill>
          <a:blip r:embed="rId3">
            <a:extLst/>
          </a:blip>
          <a:srcRect r="30802" b="51271"/>
          <a:stretch>
            <a:fillRect/>
          </a:stretch>
        </p:blipFill>
        <p:spPr>
          <a:xfrm>
            <a:off x="10679503" y="194540"/>
            <a:ext cx="2807836" cy="1316818"/>
          </a:xfrm>
          <a:prstGeom prst="rect">
            <a:avLst/>
          </a:prstGeom>
          <a:ln w="12700">
            <a:miter lim="400000"/>
          </a:ln>
        </p:spPr>
      </p:pic>
      <p:pic>
        <p:nvPicPr>
          <p:cNvPr id="16" name="CCNLogo.png"/>
          <p:cNvPicPr/>
          <p:nvPr/>
        </p:nvPicPr>
        <p:blipFill>
          <a:blip r:embed="rId4">
            <a:extLst/>
          </a:blip>
          <a:stretch>
            <a:fillRect/>
          </a:stretch>
        </p:blipFill>
        <p:spPr>
          <a:xfrm>
            <a:off x="60169" y="194540"/>
            <a:ext cx="2286791" cy="985662"/>
          </a:xfrm>
          <a:prstGeom prst="rect">
            <a:avLst/>
          </a:prstGeom>
          <a:ln w="12700">
            <a:miter lim="400000"/>
          </a:ln>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674" y="194540"/>
            <a:ext cx="2131689" cy="1187775"/>
          </a:xfrm>
          <a:prstGeom prst="rect">
            <a:avLst/>
          </a:prstGeom>
        </p:spPr>
      </p:pic>
    </p:spTree>
    <p:extLst>
      <p:ext uri="{BB962C8B-B14F-4D97-AF65-F5344CB8AC3E}">
        <p14:creationId xmlns:p14="http://schemas.microsoft.com/office/powerpoint/2010/main" val="74429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4662" y="206662"/>
            <a:ext cx="9255477" cy="244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733" y="2817708"/>
            <a:ext cx="10483962" cy="6518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4470" y="3034454"/>
            <a:ext cx="9915857" cy="114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Effort_Logo.png"/>
          <p:cNvPicPr/>
          <p:nvPr/>
        </p:nvPicPr>
        <p:blipFill>
          <a:blip r:embed="rId5">
            <a:extLst/>
          </a:blip>
          <a:srcRect r="30802" b="51271"/>
          <a:stretch>
            <a:fillRect/>
          </a:stretch>
        </p:blipFill>
        <p:spPr>
          <a:xfrm>
            <a:off x="10679502" y="194540"/>
            <a:ext cx="2910261" cy="1508226"/>
          </a:xfrm>
          <a:prstGeom prst="rect">
            <a:avLst/>
          </a:prstGeom>
          <a:ln w="12700">
            <a:miter lim="400000"/>
          </a:ln>
        </p:spPr>
      </p:pic>
      <p:pic>
        <p:nvPicPr>
          <p:cNvPr id="6" name="CCNLogo.png"/>
          <p:cNvPicPr/>
          <p:nvPr/>
        </p:nvPicPr>
        <p:blipFill>
          <a:blip r:embed="rId6">
            <a:extLst/>
          </a:blip>
          <a:stretch>
            <a:fillRect/>
          </a:stretch>
        </p:blipFill>
        <p:spPr>
          <a:xfrm>
            <a:off x="60169" y="194540"/>
            <a:ext cx="1931191" cy="912900"/>
          </a:xfrm>
          <a:prstGeom prst="rect">
            <a:avLst/>
          </a:prstGeom>
          <a:ln w="12700">
            <a:miter lim="400000"/>
          </a:ln>
        </p:spPr>
      </p:pic>
    </p:spTree>
    <p:extLst>
      <p:ext uri="{BB962C8B-B14F-4D97-AF65-F5344CB8AC3E}">
        <p14:creationId xmlns:p14="http://schemas.microsoft.com/office/powerpoint/2010/main" val="2527738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2113413" y="1415532"/>
            <a:ext cx="8777973" cy="1219163"/>
          </a:xfrm>
        </p:spPr>
        <p:txBody>
          <a:bodyPr>
            <a:normAutofit fontScale="90000"/>
          </a:bodyPr>
          <a:lstStyle/>
          <a:p>
            <a:r>
              <a:rPr lang="en-US" altLang="en-US" sz="3413" cap="none" dirty="0">
                <a:solidFill>
                  <a:srgbClr val="0000FF"/>
                </a:solidFill>
              </a:rPr>
              <a:t>Nutritional Adequacy and Long-term Outcomes in Critically Ill Patients Requiring Prolonged Mechanical Ventilation</a:t>
            </a:r>
          </a:p>
        </p:txBody>
      </p:sp>
      <p:sp>
        <p:nvSpPr>
          <p:cNvPr id="129027" name="Content Placeholder 2"/>
          <p:cNvSpPr>
            <a:spLocks noGrp="1"/>
          </p:cNvSpPr>
          <p:nvPr>
            <p:ph idx="1"/>
          </p:nvPr>
        </p:nvSpPr>
        <p:spPr>
          <a:xfrm>
            <a:off x="355600" y="3454400"/>
            <a:ext cx="12293600" cy="6299200"/>
          </a:xfrm>
        </p:spPr>
        <p:txBody>
          <a:bodyPr>
            <a:normAutofit/>
          </a:bodyPr>
          <a:lstStyle/>
          <a:p>
            <a:r>
              <a:rPr lang="en-US" altLang="en-US" sz="2560" dirty="0"/>
              <a:t>Sub study of the REDOXS study</a:t>
            </a:r>
          </a:p>
          <a:p>
            <a:r>
              <a:rPr lang="en-US" altLang="en-US" sz="2560" dirty="0"/>
              <a:t>302 patients survived to 6-months follow-up and were mechanically ventilated for more than eight days in the intensive care unit were included. </a:t>
            </a:r>
          </a:p>
          <a:p>
            <a:r>
              <a:rPr lang="en-US" altLang="en-US" sz="2560" dirty="0"/>
              <a:t>Nutritional adequacy was obtained from the average proportion of prescribed calories received during the first eight days of mechanical ventilation in the ICU. </a:t>
            </a:r>
          </a:p>
          <a:p>
            <a:r>
              <a:rPr lang="en-US" altLang="en-US" sz="2560" dirty="0" err="1"/>
              <a:t>HRQoL</a:t>
            </a:r>
            <a:r>
              <a:rPr lang="en-US" altLang="en-US" sz="2560" dirty="0"/>
              <a:t> was prospectively assessed using Short-Form 36 Health Survey (SF-36) questionnaire at three-months and six-months post ICU admission. </a:t>
            </a:r>
            <a:r>
              <a:rPr lang="en-US" altLang="en-US" dirty="0" smtClean="0"/>
              <a:t/>
            </a:r>
            <a:br>
              <a:rPr lang="en-US" altLang="en-US" dirty="0" smtClean="0"/>
            </a:br>
            <a:endParaRPr lang="en-US" altLang="en-US" dirty="0" smtClean="0"/>
          </a:p>
        </p:txBody>
      </p:sp>
      <p:sp>
        <p:nvSpPr>
          <p:cNvPr id="129028" name="TextBox 1"/>
          <p:cNvSpPr txBox="1">
            <a:spLocks noChangeArrowheads="1"/>
          </p:cNvSpPr>
          <p:nvPr/>
        </p:nvSpPr>
        <p:spPr bwMode="auto">
          <a:xfrm>
            <a:off x="7965417" y="9103266"/>
            <a:ext cx="3738766"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CA" altLang="en-US" sz="1920" dirty="0">
                <a:solidFill>
                  <a:schemeClr val="tx2"/>
                </a:solidFill>
                <a:latin typeface="Arial" panose="020B0604020202020204" pitchFamily="34" charset="0"/>
              </a:rPr>
              <a:t>Wei CCM 2015 </a:t>
            </a:r>
          </a:p>
        </p:txBody>
      </p:sp>
      <p:sp>
        <p:nvSpPr>
          <p:cNvPr id="6" name="Line 5"/>
          <p:cNvSpPr>
            <a:spLocks noChangeShapeType="1"/>
          </p:cNvSpPr>
          <p:nvPr/>
        </p:nvSpPr>
        <p:spPr bwMode="auto">
          <a:xfrm>
            <a:off x="853440" y="3237653"/>
            <a:ext cx="11054080" cy="0"/>
          </a:xfrm>
          <a:prstGeom prst="line">
            <a:avLst/>
          </a:prstGeom>
          <a:noFill/>
          <a:ln w="25400">
            <a:solidFill>
              <a:schemeClr val="tx1">
                <a:lumMod val="95000"/>
                <a:lumOff val="5000"/>
              </a:schemeClr>
            </a:solidFill>
            <a:round/>
            <a:headEnd/>
            <a:tailEnd/>
          </a:ln>
          <a:effectLst/>
        </p:spPr>
        <p:txBody>
          <a:bodyPr/>
          <a:lstStyle/>
          <a:p>
            <a:endParaRPr lang="en-US" sz="5120"/>
          </a:p>
        </p:txBody>
      </p:sp>
      <p:pic>
        <p:nvPicPr>
          <p:cNvPr id="7" name="Effort_Logo.png"/>
          <p:cNvPicPr/>
          <p:nvPr/>
        </p:nvPicPr>
        <p:blipFill>
          <a:blip r:embed="rId2">
            <a:extLst/>
          </a:blip>
          <a:srcRect r="30802" b="51271"/>
          <a:stretch>
            <a:fillRect/>
          </a:stretch>
        </p:blipFill>
        <p:spPr>
          <a:xfrm>
            <a:off x="10679502" y="194540"/>
            <a:ext cx="2910261" cy="1508226"/>
          </a:xfrm>
          <a:prstGeom prst="rect">
            <a:avLst/>
          </a:prstGeom>
          <a:ln w="12700">
            <a:miter lim="400000"/>
          </a:ln>
        </p:spPr>
      </p:pic>
      <p:pic>
        <p:nvPicPr>
          <p:cNvPr id="8" name="CCNLogo.png"/>
          <p:cNvPicPr/>
          <p:nvPr/>
        </p:nvPicPr>
        <p:blipFill>
          <a:blip r:embed="rId3">
            <a:extLst/>
          </a:blip>
          <a:stretch>
            <a:fillRect/>
          </a:stretch>
        </p:blipFill>
        <p:spPr>
          <a:xfrm>
            <a:off x="60169" y="194540"/>
            <a:ext cx="2370209" cy="1128934"/>
          </a:xfrm>
          <a:prstGeom prst="rect">
            <a:avLst/>
          </a:prstGeom>
          <a:ln w="12700">
            <a:miter lim="400000"/>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2165388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3157" y="1760339"/>
            <a:ext cx="9278482" cy="433493"/>
          </a:xfrm>
        </p:spPr>
        <p:txBody>
          <a:bodyPr>
            <a:noAutofit/>
          </a:bodyPr>
          <a:lstStyle/>
          <a:p>
            <a:pPr>
              <a:defRPr/>
            </a:pPr>
            <a:r>
              <a:rPr lang="en-US" sz="3600" cap="none" dirty="0">
                <a:solidFill>
                  <a:srgbClr val="0000FF"/>
                </a:solidFill>
              </a:rPr>
              <a:t>Estimates of association between nutritional adequacy and SF-36 scores</a:t>
            </a:r>
          </a:p>
        </p:txBody>
      </p:sp>
      <p:graphicFrame>
        <p:nvGraphicFramePr>
          <p:cNvPr id="130051" name="Object 2"/>
          <p:cNvGraphicFramePr>
            <a:graphicFrameLocks noChangeAspect="1"/>
          </p:cNvGraphicFramePr>
          <p:nvPr>
            <p:extLst>
              <p:ext uri="{D42A27DB-BD31-4B8C-83A1-F6EECF244321}">
                <p14:modId xmlns:p14="http://schemas.microsoft.com/office/powerpoint/2010/main" val="2095802871"/>
              </p:ext>
            </p:extLst>
          </p:nvPr>
        </p:nvGraphicFramePr>
        <p:xfrm>
          <a:off x="1971180" y="2970190"/>
          <a:ext cx="9345222" cy="6986480"/>
        </p:xfrm>
        <a:graphic>
          <a:graphicData uri="http://schemas.openxmlformats.org/presentationml/2006/ole">
            <mc:AlternateContent xmlns:mc="http://schemas.openxmlformats.org/markup-compatibility/2006">
              <mc:Choice xmlns:v="urn:schemas-microsoft-com:vml" Requires="v">
                <p:oleObj spid="_x0000_s1033" name="Document" r:id="rId4" imgW="5068020" imgH="3794904" progId="Word.Document.12">
                  <p:embed/>
                </p:oleObj>
              </mc:Choice>
              <mc:Fallback>
                <p:oleObj name="Document" r:id="rId4" imgW="5068020" imgH="3794904"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180" y="2970190"/>
                        <a:ext cx="9345222" cy="698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0052" name="TextBox 3"/>
          <p:cNvSpPr txBox="1">
            <a:spLocks noChangeArrowheads="1"/>
          </p:cNvSpPr>
          <p:nvPr/>
        </p:nvSpPr>
        <p:spPr bwMode="auto">
          <a:xfrm>
            <a:off x="2162517" y="8503839"/>
            <a:ext cx="8679762" cy="10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a:r>
              <a:rPr lang="en-US" altLang="en-US" sz="2560" dirty="0">
                <a:solidFill>
                  <a:srgbClr val="D2533C"/>
                </a:solidFill>
              </a:rPr>
              <a:t>*</a:t>
            </a:r>
            <a:r>
              <a:rPr lang="en-US" altLang="en-US" sz="1707" dirty="0">
                <a:solidFill>
                  <a:srgbClr val="D2533C"/>
                </a:solidFill>
              </a:rPr>
              <a:t>Every 25% increase in nutritional adequacy; adjusted for age, APACHE II score, baseline SOFA, Functional Comorbidity Index, admission category, primary ICU diagnosis, body mass index, and region</a:t>
            </a:r>
          </a:p>
        </p:txBody>
      </p:sp>
      <p:sp>
        <p:nvSpPr>
          <p:cNvPr id="6" name="Line 5"/>
          <p:cNvSpPr>
            <a:spLocks noChangeShapeType="1"/>
          </p:cNvSpPr>
          <p:nvPr/>
        </p:nvSpPr>
        <p:spPr bwMode="auto">
          <a:xfrm>
            <a:off x="1245273" y="2743283"/>
            <a:ext cx="11054080" cy="0"/>
          </a:xfrm>
          <a:prstGeom prst="line">
            <a:avLst/>
          </a:prstGeom>
          <a:noFill/>
          <a:ln w="25400">
            <a:solidFill>
              <a:schemeClr val="tx1">
                <a:lumMod val="95000"/>
                <a:lumOff val="5000"/>
              </a:schemeClr>
            </a:solidFill>
            <a:round/>
            <a:headEnd/>
            <a:tailEnd/>
          </a:ln>
          <a:effectLst/>
        </p:spPr>
        <p:txBody>
          <a:bodyPr/>
          <a:lstStyle/>
          <a:p>
            <a:endParaRPr lang="en-US" sz="5120"/>
          </a:p>
        </p:txBody>
      </p:sp>
      <p:pic>
        <p:nvPicPr>
          <p:cNvPr id="7" name="Effort_Logo.png"/>
          <p:cNvPicPr/>
          <p:nvPr/>
        </p:nvPicPr>
        <p:blipFill>
          <a:blip r:embed="rId6">
            <a:extLst/>
          </a:blip>
          <a:srcRect r="30802" b="51271"/>
          <a:stretch>
            <a:fillRect/>
          </a:stretch>
        </p:blipFill>
        <p:spPr>
          <a:xfrm>
            <a:off x="10679502" y="194540"/>
            <a:ext cx="2910261" cy="1508226"/>
          </a:xfrm>
          <a:prstGeom prst="rect">
            <a:avLst/>
          </a:prstGeom>
          <a:ln w="12700">
            <a:miter lim="400000"/>
          </a:ln>
        </p:spPr>
      </p:pic>
      <p:pic>
        <p:nvPicPr>
          <p:cNvPr id="8" name="CCNLogo.png"/>
          <p:cNvPicPr/>
          <p:nvPr/>
        </p:nvPicPr>
        <p:blipFill>
          <a:blip r:embed="rId7">
            <a:extLst/>
          </a:blip>
          <a:stretch>
            <a:fillRect/>
          </a:stretch>
        </p:blipFill>
        <p:spPr>
          <a:xfrm>
            <a:off x="60169" y="194540"/>
            <a:ext cx="2370209" cy="1128934"/>
          </a:xfrm>
          <a:prstGeom prst="rect">
            <a:avLst/>
          </a:prstGeom>
          <a:ln w="12700">
            <a:miter lim="400000"/>
          </a:ln>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5114409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p:nvPr/>
        </p:nvSpPr>
        <p:spPr>
          <a:xfrm>
            <a:off x="1022466" y="4071022"/>
            <a:ext cx="10836494" cy="516194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marL="257175" lvl="0" indent="-257175" algn="l" defTabSz="457200">
              <a:lnSpc>
                <a:spcPct val="120000"/>
              </a:lnSpc>
              <a:buSzPct val="100000"/>
              <a:buChar char="•"/>
              <a:defRPr sz="1800">
                <a:solidFill>
                  <a:srgbClr val="000000"/>
                </a:solidFill>
              </a:defRPr>
            </a:pPr>
            <a:r>
              <a:rPr sz="2800" dirty="0">
                <a:latin typeface="Avenir Book"/>
                <a:ea typeface="Avenir Book"/>
                <a:cs typeface="Avenir Book"/>
                <a:sym typeface="Avenir Book"/>
              </a:rPr>
              <a:t>Clinical registries are established tools for auditing clinical standards and benchmarking QI </a:t>
            </a:r>
            <a:r>
              <a:rPr sz="2800" dirty="0" smtClean="0">
                <a:latin typeface="Avenir Book"/>
                <a:ea typeface="Avenir Book"/>
                <a:cs typeface="Avenir Book"/>
                <a:sym typeface="Avenir Book"/>
              </a:rPr>
              <a:t>initiatives</a:t>
            </a:r>
            <a:endParaRPr lang="en-US" sz="2800" dirty="0" smtClean="0">
              <a:latin typeface="Avenir Book"/>
              <a:ea typeface="Avenir Book"/>
              <a:cs typeface="Avenir Book"/>
              <a:sym typeface="Avenir Book"/>
            </a:endParaRPr>
          </a:p>
          <a:p>
            <a:pPr marL="257175" lvl="0" indent="-257175" algn="l" defTabSz="457200">
              <a:lnSpc>
                <a:spcPct val="120000"/>
              </a:lnSpc>
              <a:buSzPct val="100000"/>
              <a:buChar char="•"/>
              <a:defRPr sz="1800">
                <a:solidFill>
                  <a:srgbClr val="000000"/>
                </a:solidFill>
              </a:defRPr>
            </a:pPr>
            <a:endParaRPr sz="2800" dirty="0">
              <a:latin typeface="Avenir Book"/>
              <a:ea typeface="Avenir Book"/>
              <a:cs typeface="Avenir Book"/>
              <a:sym typeface="Avenir Book"/>
            </a:endParaRPr>
          </a:p>
          <a:p>
            <a:pPr marL="257175" lvl="0" indent="-257175" algn="l" defTabSz="457200">
              <a:lnSpc>
                <a:spcPct val="120000"/>
              </a:lnSpc>
              <a:buSzPct val="100000"/>
              <a:buChar char="•"/>
              <a:defRPr sz="1800">
                <a:solidFill>
                  <a:srgbClr val="000000"/>
                </a:solidFill>
              </a:defRPr>
            </a:pPr>
            <a:r>
              <a:rPr sz="2800" dirty="0">
                <a:latin typeface="Avenir Book"/>
                <a:ea typeface="Avenir Book"/>
                <a:cs typeface="Avenir Book"/>
                <a:sym typeface="Avenir Book"/>
              </a:rPr>
              <a:t>Data from clinical registries can be used to formulate </a:t>
            </a:r>
            <a:r>
              <a:rPr sz="2800" dirty="0" smtClean="0">
                <a:latin typeface="Avenir Book"/>
                <a:ea typeface="Avenir Book"/>
                <a:cs typeface="Avenir Book"/>
                <a:sym typeface="Avenir Book"/>
              </a:rPr>
              <a:t>hypothesis</a:t>
            </a:r>
            <a:endParaRPr lang="en-US" sz="2800" dirty="0" smtClean="0">
              <a:latin typeface="Avenir Book"/>
              <a:ea typeface="Avenir Book"/>
              <a:cs typeface="Avenir Book"/>
              <a:sym typeface="Avenir Book"/>
            </a:endParaRPr>
          </a:p>
          <a:p>
            <a:pPr marL="257175" lvl="0" indent="-257175" algn="l" defTabSz="457200">
              <a:lnSpc>
                <a:spcPct val="120000"/>
              </a:lnSpc>
              <a:buSzPct val="100000"/>
              <a:buChar char="•"/>
              <a:defRPr sz="1800">
                <a:solidFill>
                  <a:srgbClr val="000000"/>
                </a:solidFill>
              </a:defRPr>
            </a:pPr>
            <a:endParaRPr sz="2800" dirty="0">
              <a:latin typeface="Avenir Book"/>
              <a:ea typeface="Avenir Book"/>
              <a:cs typeface="Avenir Book"/>
              <a:sym typeface="Avenir Book"/>
            </a:endParaRPr>
          </a:p>
          <a:p>
            <a:pPr marL="257175" lvl="0" indent="-257175" algn="l" defTabSz="457200">
              <a:lnSpc>
                <a:spcPct val="120000"/>
              </a:lnSpc>
              <a:buSzPct val="100000"/>
              <a:buChar char="•"/>
              <a:defRPr sz="1800">
                <a:solidFill>
                  <a:srgbClr val="000000"/>
                </a:solidFill>
              </a:defRPr>
            </a:pPr>
            <a:r>
              <a:rPr sz="2800" dirty="0">
                <a:latin typeface="Avenir Book"/>
                <a:ea typeface="Avenir Book"/>
                <a:cs typeface="Avenir Book"/>
                <a:sym typeface="Avenir Book"/>
              </a:rPr>
              <a:t>With appropriate methods, make causal inferences (albeit weaker inference</a:t>
            </a:r>
            <a:r>
              <a:rPr sz="2800" dirty="0" smtClean="0">
                <a:latin typeface="Avenir Book"/>
                <a:ea typeface="Avenir Book"/>
                <a:cs typeface="Avenir Book"/>
                <a:sym typeface="Avenir Book"/>
              </a:rPr>
              <a:t>)</a:t>
            </a:r>
            <a:endParaRPr lang="en-US" sz="2800" dirty="0" smtClean="0">
              <a:latin typeface="Avenir Book"/>
              <a:ea typeface="Avenir Book"/>
              <a:cs typeface="Avenir Book"/>
              <a:sym typeface="Avenir Book"/>
            </a:endParaRPr>
          </a:p>
          <a:p>
            <a:pPr marL="257175" lvl="0" indent="-257175" algn="l" defTabSz="457200">
              <a:lnSpc>
                <a:spcPct val="120000"/>
              </a:lnSpc>
              <a:buSzPct val="100000"/>
              <a:buChar char="•"/>
              <a:defRPr sz="1800">
                <a:solidFill>
                  <a:srgbClr val="000000"/>
                </a:solidFill>
              </a:defRPr>
            </a:pPr>
            <a:endParaRPr sz="2800" dirty="0">
              <a:latin typeface="Avenir Book"/>
              <a:ea typeface="Avenir Book"/>
              <a:cs typeface="Avenir Book"/>
              <a:sym typeface="Avenir Book"/>
            </a:endParaRPr>
          </a:p>
          <a:p>
            <a:pPr marL="257175" lvl="0" indent="-257175" algn="l" defTabSz="457200">
              <a:lnSpc>
                <a:spcPct val="120000"/>
              </a:lnSpc>
              <a:buSzPct val="100000"/>
              <a:buChar char="•"/>
              <a:defRPr sz="1800">
                <a:solidFill>
                  <a:srgbClr val="000000"/>
                </a:solidFill>
              </a:defRPr>
            </a:pPr>
            <a:r>
              <a:rPr sz="2800" dirty="0">
                <a:latin typeface="Avenir Book"/>
                <a:ea typeface="Avenir Book"/>
                <a:cs typeface="Avenir Book"/>
                <a:sym typeface="Avenir Book"/>
              </a:rPr>
              <a:t>Results more </a:t>
            </a:r>
            <a:r>
              <a:rPr sz="2800" dirty="0" smtClean="0">
                <a:latin typeface="Avenir Book"/>
                <a:ea typeface="Avenir Book"/>
                <a:cs typeface="Avenir Book"/>
                <a:sym typeface="Avenir Book"/>
              </a:rPr>
              <a:t>generalizable</a:t>
            </a:r>
            <a:endParaRPr lang="en-US" sz="2800" dirty="0" smtClean="0">
              <a:latin typeface="Avenir Book"/>
              <a:ea typeface="Avenir Book"/>
              <a:cs typeface="Avenir Book"/>
              <a:sym typeface="Avenir Book"/>
            </a:endParaRPr>
          </a:p>
          <a:p>
            <a:pPr marL="257175" lvl="0" indent="-257175" algn="l" defTabSz="457200">
              <a:lnSpc>
                <a:spcPct val="120000"/>
              </a:lnSpc>
              <a:buSzPct val="100000"/>
              <a:buChar char="•"/>
              <a:defRPr sz="1800">
                <a:solidFill>
                  <a:srgbClr val="000000"/>
                </a:solidFill>
              </a:defRPr>
            </a:pPr>
            <a:endParaRPr sz="2800" dirty="0">
              <a:latin typeface="Avenir Book"/>
              <a:ea typeface="Avenir Book"/>
              <a:cs typeface="Avenir Book"/>
              <a:sym typeface="Avenir Book"/>
            </a:endParaRPr>
          </a:p>
        </p:txBody>
      </p:sp>
      <p:grpSp>
        <p:nvGrpSpPr>
          <p:cNvPr id="421" name="Group 421"/>
          <p:cNvGrpSpPr/>
          <p:nvPr/>
        </p:nvGrpSpPr>
        <p:grpSpPr>
          <a:xfrm>
            <a:off x="808228" y="1328200"/>
            <a:ext cx="10836494" cy="2540656"/>
            <a:chOff x="-88900" y="-50800"/>
            <a:chExt cx="9992183" cy="1993868"/>
          </a:xfrm>
        </p:grpSpPr>
        <p:pic>
          <p:nvPicPr>
            <p:cNvPr id="420" name="image.png"/>
            <p:cNvPicPr/>
            <p:nvPr/>
          </p:nvPicPr>
          <p:blipFill>
            <a:blip r:embed="rId2">
              <a:extLst/>
            </a:blip>
            <a:srcRect/>
            <a:stretch>
              <a:fillRect/>
            </a:stretch>
          </p:blipFill>
          <p:spPr>
            <a:xfrm>
              <a:off x="0" y="0"/>
              <a:ext cx="9814384" cy="1752569"/>
            </a:xfrm>
            <a:prstGeom prst="rect">
              <a:avLst/>
            </a:prstGeom>
            <a:ln>
              <a:noFill/>
            </a:ln>
            <a:effectLst/>
          </p:spPr>
        </p:pic>
        <p:pic>
          <p:nvPicPr>
            <p:cNvPr id="419" name="Picture 418"/>
            <p:cNvPicPr/>
            <p:nvPr/>
          </p:nvPicPr>
          <p:blipFill>
            <a:blip r:embed="rId3">
              <a:extLst/>
            </a:blip>
            <a:stretch>
              <a:fillRect/>
            </a:stretch>
          </p:blipFill>
          <p:spPr>
            <a:xfrm>
              <a:off x="-88900" y="-50800"/>
              <a:ext cx="9992184" cy="1993869"/>
            </a:xfrm>
            <a:prstGeom prst="rect">
              <a:avLst/>
            </a:prstGeom>
            <a:effectLst/>
          </p:spPr>
        </p:pic>
      </p:grpSp>
      <p:sp>
        <p:nvSpPr>
          <p:cNvPr id="422" name="Shape 422"/>
          <p:cNvSpPr/>
          <p:nvPr/>
        </p:nvSpPr>
        <p:spPr>
          <a:xfrm>
            <a:off x="4902200" y="9192650"/>
            <a:ext cx="3200400" cy="370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defTabSz="914400">
              <a:defRPr sz="1600">
                <a:solidFill>
                  <a:srgbClr val="000000"/>
                </a:solidFill>
                <a:latin typeface="Avenir Next Demi Bold"/>
                <a:ea typeface="Avenir Next Demi Bold"/>
                <a:cs typeface="Avenir Next Demi Bold"/>
                <a:sym typeface="Avenir Next Demi Bold"/>
              </a:defRPr>
            </a:lvl1pPr>
          </a:lstStyle>
          <a:p>
            <a:pPr lvl="0">
              <a:defRPr sz="1800"/>
            </a:pPr>
            <a:r>
              <a:rPr sz="1600" dirty="0"/>
              <a:t>NEJM 369;17:1579</a:t>
            </a:r>
          </a:p>
        </p:txBody>
      </p:sp>
      <p:pic>
        <p:nvPicPr>
          <p:cNvPr id="9" name="CCNLogo.png"/>
          <p:cNvPicPr/>
          <p:nvPr/>
        </p:nvPicPr>
        <p:blipFill>
          <a:blip r:embed="rId4">
            <a:extLst/>
          </a:blip>
          <a:stretch>
            <a:fillRect/>
          </a:stretch>
        </p:blipFill>
        <p:spPr>
          <a:xfrm>
            <a:off x="60169" y="194540"/>
            <a:ext cx="2298020" cy="803133"/>
          </a:xfrm>
          <a:prstGeom prst="rect">
            <a:avLst/>
          </a:prstGeom>
          <a:ln w="12700">
            <a:miter lim="400000"/>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674" y="0"/>
            <a:ext cx="2086079" cy="1150189"/>
          </a:xfrm>
          <a:prstGeom prst="rect">
            <a:avLst/>
          </a:prstGeom>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1950861" y="1381867"/>
            <a:ext cx="8859249" cy="1219163"/>
          </a:xfrm>
        </p:spPr>
        <p:txBody>
          <a:bodyPr>
            <a:normAutofit/>
          </a:bodyPr>
          <a:lstStyle/>
          <a:p>
            <a:r>
              <a:rPr lang="en-US" altLang="en-US" sz="2700" b="1" cap="none" dirty="0">
                <a:solidFill>
                  <a:srgbClr val="0052E2"/>
                </a:solidFill>
                <a:latin typeface="Avenir Next Condensed"/>
              </a:rPr>
              <a:t>Post-hoc analysis of EPANIC</a:t>
            </a:r>
          </a:p>
        </p:txBody>
      </p:sp>
      <p:sp>
        <p:nvSpPr>
          <p:cNvPr id="163843" name="Rectangle 3"/>
          <p:cNvSpPr>
            <a:spLocks noChangeArrowheads="1"/>
          </p:cNvSpPr>
          <p:nvPr/>
        </p:nvSpPr>
        <p:spPr bwMode="auto">
          <a:xfrm>
            <a:off x="1814386" y="7965347"/>
            <a:ext cx="6989867"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920" dirty="0" err="1">
                <a:solidFill>
                  <a:srgbClr val="535353"/>
                </a:solidFill>
                <a:latin typeface="Calibri" panose="020F0502020204030204" pitchFamily="34" charset="0"/>
                <a:cs typeface="Andalus" pitchFamily="18" charset="-78"/>
              </a:rPr>
              <a:t>Casaer</a:t>
            </a:r>
            <a:r>
              <a:rPr lang="en-US" altLang="en-US" sz="1920" dirty="0">
                <a:solidFill>
                  <a:srgbClr val="535353"/>
                </a:solidFill>
                <a:latin typeface="Calibri" panose="020F0502020204030204" pitchFamily="34" charset="0"/>
                <a:cs typeface="Andalus" pitchFamily="18" charset="-78"/>
              </a:rPr>
              <a:t> </a:t>
            </a:r>
            <a:r>
              <a:rPr lang="en-US" altLang="en-US" sz="1920" dirty="0">
                <a:solidFill>
                  <a:srgbClr val="535353"/>
                </a:solidFill>
                <a:latin typeface="Arial" panose="020B0604020202020204" pitchFamily="34" charset="0"/>
              </a:rPr>
              <a:t>Am J </a:t>
            </a:r>
            <a:r>
              <a:rPr lang="en-US" altLang="en-US" sz="1920" dirty="0" err="1">
                <a:solidFill>
                  <a:srgbClr val="535353"/>
                </a:solidFill>
                <a:latin typeface="Arial" panose="020B0604020202020204" pitchFamily="34" charset="0"/>
              </a:rPr>
              <a:t>Respir</a:t>
            </a:r>
            <a:r>
              <a:rPr lang="en-US" altLang="en-US" sz="1920" dirty="0">
                <a:solidFill>
                  <a:srgbClr val="535353"/>
                </a:solidFill>
                <a:latin typeface="Arial" panose="020B0604020202020204" pitchFamily="34" charset="0"/>
              </a:rPr>
              <a:t> </a:t>
            </a:r>
            <a:r>
              <a:rPr lang="en-US" altLang="en-US" sz="1920" dirty="0" err="1">
                <a:solidFill>
                  <a:srgbClr val="535353"/>
                </a:solidFill>
                <a:latin typeface="Arial" panose="020B0604020202020204" pitchFamily="34" charset="0"/>
              </a:rPr>
              <a:t>Crit</a:t>
            </a:r>
            <a:r>
              <a:rPr lang="en-US" altLang="en-US" sz="1920" dirty="0">
                <a:solidFill>
                  <a:srgbClr val="535353"/>
                </a:solidFill>
                <a:latin typeface="Arial" panose="020B0604020202020204" pitchFamily="34" charset="0"/>
              </a:rPr>
              <a:t> Care Med 2013;187:247–255</a:t>
            </a:r>
          </a:p>
        </p:txBody>
      </p:sp>
      <p:pic>
        <p:nvPicPr>
          <p:cNvPr id="163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862" y="2693024"/>
            <a:ext cx="4795374" cy="491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5" name="TextBox 5"/>
          <p:cNvSpPr txBox="1">
            <a:spLocks noChangeArrowheads="1"/>
          </p:cNvSpPr>
          <p:nvPr/>
        </p:nvSpPr>
        <p:spPr bwMode="auto">
          <a:xfrm>
            <a:off x="3516889" y="3142465"/>
            <a:ext cx="3332187" cy="461665"/>
          </a:xfrm>
          <a:prstGeom prst="rect">
            <a:avLst/>
          </a:prstGeom>
          <a:solidFill>
            <a:srgbClr val="FFFFFF"/>
          </a:solid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solidFill>
                  <a:srgbClr val="00B050"/>
                </a:solidFill>
                <a:latin typeface="Arial" panose="020B0604020202020204" pitchFamily="34" charset="0"/>
              </a:rPr>
              <a:t>Protein is the bad guy!!</a:t>
            </a:r>
          </a:p>
        </p:txBody>
      </p:sp>
      <p:sp>
        <p:nvSpPr>
          <p:cNvPr id="163846" name="TextBox 6"/>
          <p:cNvSpPr txBox="1">
            <a:spLocks noChangeArrowheads="1"/>
          </p:cNvSpPr>
          <p:nvPr/>
        </p:nvSpPr>
        <p:spPr bwMode="auto">
          <a:xfrm>
            <a:off x="7965396" y="2884913"/>
            <a:ext cx="3885201" cy="481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a:spcBef>
                <a:spcPct val="0"/>
              </a:spcBef>
              <a:buFontTx/>
              <a:buNone/>
            </a:pPr>
            <a:r>
              <a:rPr lang="en-US" altLang="en-US" sz="1920" dirty="0">
                <a:solidFill>
                  <a:srgbClr val="535353"/>
                </a:solidFill>
                <a:latin typeface="Arial" panose="020B0604020202020204" pitchFamily="34" charset="0"/>
              </a:rPr>
              <a:t>Indication bias:</a:t>
            </a:r>
            <a:br>
              <a:rPr lang="en-US" altLang="en-US" sz="1920" dirty="0">
                <a:solidFill>
                  <a:srgbClr val="535353"/>
                </a:solidFill>
                <a:latin typeface="Arial" panose="020B0604020202020204" pitchFamily="34" charset="0"/>
              </a:rPr>
            </a:br>
            <a:r>
              <a:rPr lang="en-US" altLang="en-US" sz="1920" dirty="0">
                <a:solidFill>
                  <a:srgbClr val="535353"/>
                </a:solidFill>
                <a:latin typeface="Arial" panose="020B0604020202020204" pitchFamily="34" charset="0"/>
              </a:rPr>
              <a:t> 1) patients with longer projected stay would have been fed more aggressively; hence more protein/calories is associated with longer lengths of stay. </a:t>
            </a:r>
          </a:p>
          <a:p>
            <a:pPr algn="l">
              <a:spcBef>
                <a:spcPct val="0"/>
              </a:spcBef>
              <a:buFontTx/>
              <a:buNone/>
            </a:pPr>
            <a:r>
              <a:rPr lang="en-US" altLang="en-US" sz="1920" dirty="0">
                <a:solidFill>
                  <a:srgbClr val="535353"/>
                </a:solidFill>
                <a:latin typeface="Arial" panose="020B0604020202020204" pitchFamily="34" charset="0"/>
              </a:rPr>
              <a:t>2) 90% of these patients are elective surgery. There would have been little effort to feed them and they would have categorically different outcomes than the longer stay patients in which their were efforts to feed</a:t>
            </a:r>
          </a:p>
          <a:p>
            <a:pPr algn="l">
              <a:spcBef>
                <a:spcPct val="0"/>
              </a:spcBef>
              <a:buFontTx/>
              <a:buNone/>
            </a:pPr>
            <a:r>
              <a:rPr lang="en-US" altLang="en-US" sz="1920" dirty="0">
                <a:solidFill>
                  <a:srgbClr val="535353"/>
                </a:solidFill>
                <a:latin typeface="Arial" panose="020B0604020202020204" pitchFamily="34" charset="0"/>
              </a:rPr>
              <a:t>3) PN didn’t start till day 3, so all the signal was from small amounts of EN?</a:t>
            </a:r>
          </a:p>
        </p:txBody>
      </p:sp>
      <p:pic>
        <p:nvPicPr>
          <p:cNvPr id="8" name="Effort_Logo.png"/>
          <p:cNvPicPr/>
          <p:nvPr/>
        </p:nvPicPr>
        <p:blipFill>
          <a:blip r:embed="rId3">
            <a:extLst/>
          </a:blip>
          <a:srcRect r="30802" b="51271"/>
          <a:stretch>
            <a:fillRect/>
          </a:stretch>
        </p:blipFill>
        <p:spPr>
          <a:xfrm>
            <a:off x="10679502" y="194540"/>
            <a:ext cx="2910261" cy="1508226"/>
          </a:xfrm>
          <a:prstGeom prst="rect">
            <a:avLst/>
          </a:prstGeom>
          <a:ln w="12700">
            <a:miter lim="400000"/>
          </a:ln>
        </p:spPr>
      </p:pic>
      <p:pic>
        <p:nvPicPr>
          <p:cNvPr id="9" name="CCNLogo.png"/>
          <p:cNvPicPr/>
          <p:nvPr/>
        </p:nvPicPr>
        <p:blipFill>
          <a:blip r:embed="rId4">
            <a:extLst/>
          </a:blip>
          <a:stretch>
            <a:fillRect/>
          </a:stretch>
        </p:blipFill>
        <p:spPr>
          <a:xfrm>
            <a:off x="60169" y="194540"/>
            <a:ext cx="2370209" cy="1128934"/>
          </a:xfrm>
          <a:prstGeom prst="rect">
            <a:avLst/>
          </a:prstGeom>
          <a:ln w="12700">
            <a:miter lim="400000"/>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39326344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Content Placeholder 2"/>
          <p:cNvSpPr>
            <a:spLocks noGrp="1"/>
          </p:cNvSpPr>
          <p:nvPr>
            <p:ph idx="1"/>
          </p:nvPr>
        </p:nvSpPr>
        <p:spPr/>
        <p:txBody>
          <a:bodyPr/>
          <a:lstStyle/>
          <a:p>
            <a:endParaRPr lang="en-US" altLang="en-US" smtClean="0"/>
          </a:p>
        </p:txBody>
      </p:sp>
      <p:pic>
        <p:nvPicPr>
          <p:cNvPr id="1116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7468" y="1513840"/>
            <a:ext cx="6664756" cy="240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Box 4"/>
          <p:cNvSpPr txBox="1">
            <a:spLocks noChangeArrowheads="1"/>
          </p:cNvSpPr>
          <p:nvPr/>
        </p:nvSpPr>
        <p:spPr bwMode="auto">
          <a:xfrm>
            <a:off x="7152622" y="8046625"/>
            <a:ext cx="4063876"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r>
              <a:rPr lang="en-US" altLang="en-US" sz="1707">
                <a:solidFill>
                  <a:srgbClr val="535353"/>
                </a:solidFill>
              </a:rPr>
              <a:t>JAMA Published online Oct 9, 2013</a:t>
            </a:r>
          </a:p>
        </p:txBody>
      </p:sp>
      <p:pic>
        <p:nvPicPr>
          <p:cNvPr id="1116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802" y="3901471"/>
            <a:ext cx="3901321" cy="3725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678" y="3901470"/>
            <a:ext cx="3820044" cy="376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Effort_Logo.png"/>
          <p:cNvPicPr/>
          <p:nvPr/>
        </p:nvPicPr>
        <p:blipFill>
          <a:blip r:embed="rId5">
            <a:extLst/>
          </a:blip>
          <a:srcRect r="30802" b="51271"/>
          <a:stretch>
            <a:fillRect/>
          </a:stretch>
        </p:blipFill>
        <p:spPr>
          <a:xfrm>
            <a:off x="10679502" y="194540"/>
            <a:ext cx="2910261" cy="1508226"/>
          </a:xfrm>
          <a:prstGeom prst="rect">
            <a:avLst/>
          </a:prstGeom>
          <a:ln w="12700">
            <a:miter lim="400000"/>
          </a:ln>
        </p:spPr>
      </p:pic>
      <p:pic>
        <p:nvPicPr>
          <p:cNvPr id="9" name="CCNLogo.png"/>
          <p:cNvPicPr/>
          <p:nvPr/>
        </p:nvPicPr>
        <p:blipFill>
          <a:blip r:embed="rId6">
            <a:extLst/>
          </a:blip>
          <a:stretch>
            <a:fillRect/>
          </a:stretch>
        </p:blipFill>
        <p:spPr>
          <a:xfrm>
            <a:off x="60169" y="194540"/>
            <a:ext cx="2370209" cy="1128934"/>
          </a:xfrm>
          <a:prstGeom prst="rect">
            <a:avLst/>
          </a:prstGeom>
          <a:ln w="12700">
            <a:miter lim="400000"/>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1462804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Content Placeholder 2"/>
          <p:cNvSpPr>
            <a:spLocks noGrp="1"/>
          </p:cNvSpPr>
          <p:nvPr>
            <p:ph idx="1"/>
          </p:nvPr>
        </p:nvSpPr>
        <p:spPr>
          <a:xfrm>
            <a:off x="2357247" y="5474025"/>
            <a:ext cx="8290307" cy="2438326"/>
          </a:xfrm>
        </p:spPr>
        <p:txBody>
          <a:bodyPr>
            <a:normAutofit/>
          </a:bodyPr>
          <a:lstStyle/>
          <a:p>
            <a:r>
              <a:rPr lang="en-US" altLang="en-US" sz="2400" dirty="0"/>
              <a:t>“In a multivariable linear analysis, change in rectus </a:t>
            </a:r>
            <a:r>
              <a:rPr lang="en-US" altLang="en-US" sz="2400" dirty="0" err="1"/>
              <a:t>femoris</a:t>
            </a:r>
            <a:r>
              <a:rPr lang="en-US" altLang="en-US" sz="2400" dirty="0"/>
              <a:t> CSA was positively associated with the degree of organ failure, CRP level and amount of protein delivered”</a:t>
            </a:r>
          </a:p>
        </p:txBody>
      </p:sp>
      <p:pic>
        <p:nvPicPr>
          <p:cNvPr id="1126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4691" y="2496348"/>
            <a:ext cx="8511424" cy="324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Box 4"/>
          <p:cNvSpPr txBox="1">
            <a:spLocks noChangeArrowheads="1"/>
          </p:cNvSpPr>
          <p:nvPr/>
        </p:nvSpPr>
        <p:spPr bwMode="auto">
          <a:xfrm>
            <a:off x="7152621" y="7891348"/>
            <a:ext cx="4063876"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r>
              <a:rPr lang="en-US" altLang="en-US" sz="1707" dirty="0">
                <a:solidFill>
                  <a:srgbClr val="535353"/>
                </a:solidFill>
              </a:rPr>
              <a:t>JAMA Published online Oct 9, 2013</a:t>
            </a:r>
          </a:p>
        </p:txBody>
      </p:sp>
      <p:pic>
        <p:nvPicPr>
          <p:cNvPr id="6" name="Effort_Logo.png"/>
          <p:cNvPicPr/>
          <p:nvPr/>
        </p:nvPicPr>
        <p:blipFill>
          <a:blip r:embed="rId3">
            <a:extLst/>
          </a:blip>
          <a:srcRect r="30802" b="51271"/>
          <a:stretch>
            <a:fillRect/>
          </a:stretch>
        </p:blipFill>
        <p:spPr>
          <a:xfrm>
            <a:off x="10679502" y="194540"/>
            <a:ext cx="2910261" cy="1508226"/>
          </a:xfrm>
          <a:prstGeom prst="rect">
            <a:avLst/>
          </a:prstGeom>
          <a:ln w="12700">
            <a:miter lim="400000"/>
          </a:ln>
        </p:spPr>
      </p:pic>
      <p:pic>
        <p:nvPicPr>
          <p:cNvPr id="8" name="CCNLogo.png"/>
          <p:cNvPicPr/>
          <p:nvPr/>
        </p:nvPicPr>
        <p:blipFill>
          <a:blip r:embed="rId4">
            <a:extLst/>
          </a:blip>
          <a:stretch>
            <a:fillRect/>
          </a:stretch>
        </p:blipFill>
        <p:spPr>
          <a:xfrm>
            <a:off x="60169" y="194540"/>
            <a:ext cx="2370209" cy="1128934"/>
          </a:xfrm>
          <a:prstGeom prst="rect">
            <a:avLst/>
          </a:prstGeom>
          <a:ln w="12700">
            <a:miter lim="400000"/>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3843486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92441" y="3196979"/>
            <a:ext cx="9219919" cy="3974812"/>
          </a:xfrm>
        </p:spPr>
        <p:txBody>
          <a:bodyPr anchor="t"/>
          <a:lstStyle/>
          <a:p>
            <a:pPr>
              <a:lnSpc>
                <a:spcPct val="100000"/>
              </a:lnSpc>
              <a:spcBef>
                <a:spcPts val="0"/>
              </a:spcBef>
            </a:pPr>
            <a:r>
              <a:rPr lang="en-CA" sz="2100" dirty="0"/>
              <a:t>78 patient with ALI randomized to Intensive Medical therapy (30 kcal/kg/day) or usual care (40-60% of target)</a:t>
            </a:r>
          </a:p>
          <a:p>
            <a:pPr>
              <a:lnSpc>
                <a:spcPct val="100000"/>
              </a:lnSpc>
              <a:spcBef>
                <a:spcPts val="0"/>
              </a:spcBef>
            </a:pPr>
            <a:r>
              <a:rPr lang="en-CA" sz="2100" dirty="0"/>
              <a:t>Stopped early because of excess deaths in intensive group</a:t>
            </a:r>
          </a:p>
          <a:p>
            <a:pPr>
              <a:lnSpc>
                <a:spcPct val="100000"/>
              </a:lnSpc>
              <a:spcBef>
                <a:spcPts val="0"/>
              </a:spcBef>
            </a:pPr>
            <a:r>
              <a:rPr lang="en-CA" sz="2100" dirty="0"/>
              <a:t>Post hoc analysis suggests increased death from early protein!</a:t>
            </a:r>
            <a:r>
              <a:rPr lang="en-CA" dirty="0" smtClean="0"/>
              <a:t> </a:t>
            </a:r>
            <a:endParaRPr lang="en-CA" dirty="0"/>
          </a:p>
        </p:txBody>
      </p:sp>
      <p:pic>
        <p:nvPicPr>
          <p:cNvPr id="4" name="Picture 3"/>
          <p:cNvPicPr>
            <a:picLocks noChangeAspect="1"/>
          </p:cNvPicPr>
          <p:nvPr/>
        </p:nvPicPr>
        <p:blipFill>
          <a:blip r:embed="rId2"/>
          <a:stretch>
            <a:fillRect/>
          </a:stretch>
        </p:blipFill>
        <p:spPr>
          <a:xfrm>
            <a:off x="2684532" y="1500923"/>
            <a:ext cx="7400700" cy="1399259"/>
          </a:xfrm>
          <a:prstGeom prst="rect">
            <a:avLst/>
          </a:prstGeom>
        </p:spPr>
      </p:pic>
      <p:pic>
        <p:nvPicPr>
          <p:cNvPr id="5" name="Picture 4"/>
          <p:cNvPicPr>
            <a:picLocks noChangeAspect="1"/>
          </p:cNvPicPr>
          <p:nvPr/>
        </p:nvPicPr>
        <p:blipFill>
          <a:blip r:embed="rId3"/>
          <a:stretch>
            <a:fillRect/>
          </a:stretch>
        </p:blipFill>
        <p:spPr>
          <a:xfrm>
            <a:off x="2182551" y="4857286"/>
            <a:ext cx="8404660" cy="3235623"/>
          </a:xfrm>
          <a:prstGeom prst="rect">
            <a:avLst/>
          </a:prstGeom>
        </p:spPr>
      </p:pic>
      <p:pic>
        <p:nvPicPr>
          <p:cNvPr id="8" name="CCNLogo.png"/>
          <p:cNvPicPr/>
          <p:nvPr/>
        </p:nvPicPr>
        <p:blipFill>
          <a:blip r:embed="rId4">
            <a:extLst/>
          </a:blip>
          <a:stretch>
            <a:fillRect/>
          </a:stretch>
        </p:blipFill>
        <p:spPr>
          <a:xfrm>
            <a:off x="60169" y="194540"/>
            <a:ext cx="2370209" cy="1128934"/>
          </a:xfrm>
          <a:prstGeom prst="rect">
            <a:avLst/>
          </a:prstGeom>
          <a:ln w="12700">
            <a:miter lim="400000"/>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1629038974"/>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4533" y="7178362"/>
            <a:ext cx="2800265" cy="1904942"/>
          </a:xfrm>
          <a:prstGeom prst="rect">
            <a:avLst/>
          </a:prstGeom>
          <a:solidFill>
            <a:schemeClr val="bg2"/>
          </a:solidFill>
          <a:ln>
            <a:noFill/>
          </a:ln>
          <a:extLst/>
        </p:spPr>
      </p:pic>
      <p:sp>
        <p:nvSpPr>
          <p:cNvPr id="2" name="Title 1"/>
          <p:cNvSpPr>
            <a:spLocks noGrp="1"/>
          </p:cNvSpPr>
          <p:nvPr>
            <p:ph type="title"/>
          </p:nvPr>
        </p:nvSpPr>
        <p:spPr>
          <a:xfrm>
            <a:off x="1338765" y="337274"/>
            <a:ext cx="10543577" cy="1415232"/>
          </a:xfrm>
        </p:spPr>
        <p:txBody>
          <a:bodyPr>
            <a:normAutofit fontScale="90000"/>
          </a:bodyPr>
          <a:lstStyle/>
          <a:p>
            <a:r>
              <a:rPr lang="en-CA" sz="3300" b="1" cap="none" dirty="0">
                <a:solidFill>
                  <a:srgbClr val="0052E2"/>
                </a:solidFill>
                <a:latin typeface="Avenir Next Condensed"/>
              </a:rPr>
              <a:t>RCTs do not suggest any evidence of harm and observational studies suggest increased protein intake associated with…</a:t>
            </a:r>
            <a:endParaRPr lang="en-CA" sz="3300" b="1" cap="none" dirty="0">
              <a:solidFill>
                <a:srgbClr val="0052E2"/>
              </a:solidFill>
              <a:latin typeface="Avenir Next Condensed"/>
            </a:endParaRPr>
          </a:p>
        </p:txBody>
      </p:sp>
      <p:sp>
        <p:nvSpPr>
          <p:cNvPr id="3" name="Text Placeholder 2"/>
          <p:cNvSpPr>
            <a:spLocks noGrp="1"/>
          </p:cNvSpPr>
          <p:nvPr>
            <p:ph type="body" idx="1"/>
          </p:nvPr>
        </p:nvSpPr>
        <p:spPr>
          <a:xfrm>
            <a:off x="1670875" y="3112516"/>
            <a:ext cx="4037474" cy="4724256"/>
          </a:xfrm>
        </p:spPr>
        <p:txBody>
          <a:bodyPr anchor="t"/>
          <a:lstStyle/>
          <a:p>
            <a:r>
              <a:rPr lang="en-CA" sz="2400" dirty="0"/>
              <a:t>Reduced mortality</a:t>
            </a:r>
            <a:r>
              <a:rPr lang="en-CA" sz="2400" baseline="30000" dirty="0"/>
              <a:t>1</a:t>
            </a:r>
          </a:p>
          <a:p>
            <a:r>
              <a:rPr lang="en-CA" sz="2400" dirty="0"/>
              <a:t>Quicker </a:t>
            </a:r>
            <a:r>
              <a:rPr lang="en-CA" sz="2400" dirty="0"/>
              <a:t>Time-to-discharge-alive</a:t>
            </a:r>
            <a:r>
              <a:rPr lang="en-CA" sz="2400" baseline="30000" dirty="0"/>
              <a:t>1</a:t>
            </a:r>
          </a:p>
          <a:p>
            <a:r>
              <a:rPr lang="en-CA" sz="2400" dirty="0"/>
              <a:t>Greater preservation of muscle </a:t>
            </a:r>
            <a:r>
              <a:rPr lang="en-CA" sz="2400" baseline="30000" dirty="0"/>
              <a:t>2,3</a:t>
            </a:r>
          </a:p>
          <a:p>
            <a:r>
              <a:rPr lang="en-CA" sz="2400" dirty="0"/>
              <a:t>Reduced infection </a:t>
            </a:r>
            <a:r>
              <a:rPr lang="en-CA" sz="2400" baseline="30000" dirty="0"/>
              <a:t>4</a:t>
            </a:r>
            <a:endParaRPr lang="en-CA" sz="2400" baseline="30000" dirty="0"/>
          </a:p>
          <a:p>
            <a:endParaRPr lang="en-CA" dirty="0"/>
          </a:p>
        </p:txBody>
      </p:sp>
      <p:sp>
        <p:nvSpPr>
          <p:cNvPr id="5" name="Text Placeholder 2"/>
          <p:cNvSpPr txBox="1">
            <a:spLocks/>
          </p:cNvSpPr>
          <p:nvPr/>
        </p:nvSpPr>
        <p:spPr>
          <a:xfrm>
            <a:off x="6871344" y="3112516"/>
            <a:ext cx="4037474" cy="47242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a:bodyPr>
          <a:lstStyle>
            <a:lvl1pPr marL="520700" indent="-520700" defTabSz="584200">
              <a:lnSpc>
                <a:spcPct val="120000"/>
              </a:lnSpc>
              <a:spcBef>
                <a:spcPts val="4600"/>
              </a:spcBef>
              <a:buSzPct val="82000"/>
              <a:buChar char="•"/>
              <a:defRPr sz="4600">
                <a:solidFill>
                  <a:srgbClr val="535353"/>
                </a:solidFill>
                <a:latin typeface="+mn-lt"/>
                <a:ea typeface="+mn-ea"/>
                <a:cs typeface="+mn-cs"/>
                <a:sym typeface="Gill Sans Light"/>
              </a:defRPr>
            </a:lvl1pPr>
            <a:lvl2pPr marL="1041400" indent="-520700" defTabSz="584200">
              <a:lnSpc>
                <a:spcPct val="120000"/>
              </a:lnSpc>
              <a:spcBef>
                <a:spcPts val="4600"/>
              </a:spcBef>
              <a:buSzPct val="82000"/>
              <a:buChar char="•"/>
              <a:defRPr sz="4600">
                <a:solidFill>
                  <a:srgbClr val="535353"/>
                </a:solidFill>
                <a:latin typeface="+mn-lt"/>
                <a:ea typeface="+mn-ea"/>
                <a:cs typeface="+mn-cs"/>
                <a:sym typeface="Gill Sans Light"/>
              </a:defRPr>
            </a:lvl2pPr>
            <a:lvl3pPr marL="1562100" indent="-520700" defTabSz="584200">
              <a:lnSpc>
                <a:spcPct val="120000"/>
              </a:lnSpc>
              <a:spcBef>
                <a:spcPts val="4600"/>
              </a:spcBef>
              <a:buSzPct val="82000"/>
              <a:buChar char="•"/>
              <a:defRPr sz="4600">
                <a:solidFill>
                  <a:srgbClr val="535353"/>
                </a:solidFill>
                <a:latin typeface="+mn-lt"/>
                <a:ea typeface="+mn-ea"/>
                <a:cs typeface="+mn-cs"/>
                <a:sym typeface="Gill Sans Light"/>
              </a:defRPr>
            </a:lvl3pPr>
            <a:lvl4pPr marL="2082800" indent="-520700" defTabSz="584200">
              <a:lnSpc>
                <a:spcPct val="120000"/>
              </a:lnSpc>
              <a:spcBef>
                <a:spcPts val="4600"/>
              </a:spcBef>
              <a:buSzPct val="82000"/>
              <a:buChar char="•"/>
              <a:defRPr sz="4600">
                <a:solidFill>
                  <a:srgbClr val="535353"/>
                </a:solidFill>
                <a:latin typeface="+mn-lt"/>
                <a:ea typeface="+mn-ea"/>
                <a:cs typeface="+mn-cs"/>
                <a:sym typeface="Gill Sans Light"/>
              </a:defRPr>
            </a:lvl4pPr>
            <a:lvl5pPr marL="2603500" indent="-520700" defTabSz="584200">
              <a:lnSpc>
                <a:spcPct val="120000"/>
              </a:lnSpc>
              <a:spcBef>
                <a:spcPts val="4600"/>
              </a:spcBef>
              <a:buSzPct val="82000"/>
              <a:buChar char="•"/>
              <a:defRPr sz="4600">
                <a:solidFill>
                  <a:srgbClr val="535353"/>
                </a:solidFill>
                <a:latin typeface="+mn-lt"/>
                <a:ea typeface="+mn-ea"/>
                <a:cs typeface="+mn-cs"/>
                <a:sym typeface="Gill Sans Light"/>
              </a:defRPr>
            </a:lvl5pPr>
            <a:lvl6pPr marL="3124200" indent="-520700" defTabSz="584200">
              <a:lnSpc>
                <a:spcPct val="120000"/>
              </a:lnSpc>
              <a:spcBef>
                <a:spcPts val="4600"/>
              </a:spcBef>
              <a:buSzPct val="82000"/>
              <a:buChar char="•"/>
              <a:defRPr sz="4600">
                <a:solidFill>
                  <a:srgbClr val="535353"/>
                </a:solidFill>
                <a:latin typeface="+mn-lt"/>
                <a:ea typeface="+mn-ea"/>
                <a:cs typeface="+mn-cs"/>
                <a:sym typeface="Gill Sans Light"/>
              </a:defRPr>
            </a:lvl6pPr>
            <a:lvl7pPr marL="3644900" indent="-520700" defTabSz="584200">
              <a:lnSpc>
                <a:spcPct val="120000"/>
              </a:lnSpc>
              <a:spcBef>
                <a:spcPts val="4600"/>
              </a:spcBef>
              <a:buSzPct val="82000"/>
              <a:buChar char="•"/>
              <a:defRPr sz="4600">
                <a:solidFill>
                  <a:srgbClr val="535353"/>
                </a:solidFill>
                <a:latin typeface="+mn-lt"/>
                <a:ea typeface="+mn-ea"/>
                <a:cs typeface="+mn-cs"/>
                <a:sym typeface="Gill Sans Light"/>
              </a:defRPr>
            </a:lvl7pPr>
            <a:lvl8pPr marL="4165600" indent="-520700" defTabSz="584200">
              <a:lnSpc>
                <a:spcPct val="120000"/>
              </a:lnSpc>
              <a:spcBef>
                <a:spcPts val="4600"/>
              </a:spcBef>
              <a:buSzPct val="82000"/>
              <a:buChar char="•"/>
              <a:defRPr sz="4600">
                <a:solidFill>
                  <a:srgbClr val="535353"/>
                </a:solidFill>
                <a:latin typeface="+mn-lt"/>
                <a:ea typeface="+mn-ea"/>
                <a:cs typeface="+mn-cs"/>
                <a:sym typeface="Gill Sans Light"/>
              </a:defRPr>
            </a:lvl8pPr>
            <a:lvl9pPr marL="4686300" indent="-520700" defTabSz="584200">
              <a:lnSpc>
                <a:spcPct val="120000"/>
              </a:lnSpc>
              <a:spcBef>
                <a:spcPts val="4600"/>
              </a:spcBef>
              <a:buSzPct val="82000"/>
              <a:buChar char="•"/>
              <a:defRPr sz="4600">
                <a:solidFill>
                  <a:srgbClr val="535353"/>
                </a:solidFill>
                <a:latin typeface="+mn-lt"/>
                <a:ea typeface="+mn-ea"/>
                <a:cs typeface="+mn-cs"/>
                <a:sym typeface="Gill Sans Light"/>
              </a:defRPr>
            </a:lvl9pPr>
          </a:lstStyle>
          <a:p>
            <a:pPr algn="l"/>
            <a:r>
              <a:rPr lang="en-CA" sz="2400" dirty="0"/>
              <a:t>Increased </a:t>
            </a:r>
            <a:r>
              <a:rPr lang="en-CA" sz="2400" dirty="0"/>
              <a:t>mortality</a:t>
            </a:r>
            <a:r>
              <a:rPr lang="en-CA" sz="2400" baseline="30000" dirty="0"/>
              <a:t>5</a:t>
            </a:r>
            <a:endParaRPr lang="en-CA" sz="2400" baseline="30000" dirty="0"/>
          </a:p>
          <a:p>
            <a:pPr algn="l"/>
            <a:r>
              <a:rPr lang="en-CA" sz="2400" dirty="0"/>
              <a:t>Slower time-to-discharge-alive from </a:t>
            </a:r>
            <a:r>
              <a:rPr lang="en-CA" sz="2400" dirty="0"/>
              <a:t>ICU</a:t>
            </a:r>
            <a:r>
              <a:rPr lang="en-CA" sz="2400" baseline="30000" dirty="0"/>
              <a:t>6</a:t>
            </a:r>
          </a:p>
          <a:p>
            <a:pPr algn="l"/>
            <a:r>
              <a:rPr lang="en-CA" sz="2400" dirty="0"/>
              <a:t>Greater loss of muscle </a:t>
            </a:r>
            <a:r>
              <a:rPr lang="en-CA" sz="2400" dirty="0"/>
              <a:t>mass</a:t>
            </a:r>
            <a:r>
              <a:rPr lang="en-CA" sz="2400" baseline="30000" dirty="0"/>
              <a:t>7</a:t>
            </a:r>
          </a:p>
          <a:p>
            <a:pPr algn="l"/>
            <a:endParaRPr lang="en-CA" sz="2400" dirty="0"/>
          </a:p>
          <a:p>
            <a:endParaRPr lang="en-CA" sz="3450" dirty="0"/>
          </a:p>
        </p:txBody>
      </p:sp>
      <p:pic>
        <p:nvPicPr>
          <p:cNvPr id="6" name="CCNLogo.png"/>
          <p:cNvPicPr/>
          <p:nvPr/>
        </p:nvPicPr>
        <p:blipFill>
          <a:blip r:embed="rId4">
            <a:extLst/>
          </a:blip>
          <a:stretch>
            <a:fillRect/>
          </a:stretch>
        </p:blipFill>
        <p:spPr>
          <a:xfrm>
            <a:off x="0" y="337274"/>
            <a:ext cx="1687369" cy="670804"/>
          </a:xfrm>
          <a:prstGeom prst="rect">
            <a:avLst/>
          </a:prstGeom>
          <a:ln w="12700">
            <a:miter lim="400000"/>
          </a:ln>
        </p:spPr>
      </p:pic>
      <p:sp>
        <p:nvSpPr>
          <p:cNvPr id="8" name="TextBox 3"/>
          <p:cNvSpPr txBox="1">
            <a:spLocks noChangeArrowheads="1"/>
          </p:cNvSpPr>
          <p:nvPr/>
        </p:nvSpPr>
        <p:spPr bwMode="auto">
          <a:xfrm>
            <a:off x="2157192" y="7739283"/>
            <a:ext cx="169047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CA" altLang="en-US" sz="1350" dirty="0">
                <a:latin typeface="Arial" panose="020B0604020202020204" pitchFamily="34" charset="0"/>
              </a:rPr>
              <a:t>2 Ferrie JPEN 2016</a:t>
            </a:r>
            <a:endParaRPr lang="en-CA" altLang="en-US" sz="1350" dirty="0">
              <a:latin typeface="Arial" panose="020B0604020202020204" pitchFamily="34" charset="0"/>
            </a:endParaRPr>
          </a:p>
        </p:txBody>
      </p:sp>
      <p:sp>
        <p:nvSpPr>
          <p:cNvPr id="9" name="Rectangle 3"/>
          <p:cNvSpPr>
            <a:spLocks noChangeArrowheads="1"/>
          </p:cNvSpPr>
          <p:nvPr/>
        </p:nvSpPr>
        <p:spPr bwMode="auto">
          <a:xfrm>
            <a:off x="8029055" y="7559781"/>
            <a:ext cx="370388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350" dirty="0">
                <a:latin typeface="Calibri" panose="020F0502020204030204" pitchFamily="34" charset="0"/>
                <a:cs typeface="Andalus" pitchFamily="18" charset="-78"/>
              </a:rPr>
              <a:t> 6 </a:t>
            </a:r>
            <a:r>
              <a:rPr lang="en-US" altLang="en-US" sz="1350" dirty="0">
                <a:latin typeface="Arial" panose="020B0604020202020204" pitchFamily="34" charset="0"/>
                <a:cs typeface="Arial" panose="020B0604020202020204" pitchFamily="34" charset="0"/>
              </a:rPr>
              <a:t>Casaer Am J </a:t>
            </a:r>
            <a:r>
              <a:rPr lang="en-US" altLang="en-US" sz="1350" dirty="0" err="1">
                <a:latin typeface="Arial" panose="020B0604020202020204" pitchFamily="34" charset="0"/>
                <a:cs typeface="Arial" panose="020B0604020202020204" pitchFamily="34" charset="0"/>
              </a:rPr>
              <a:t>Respir</a:t>
            </a:r>
            <a:r>
              <a:rPr lang="en-US" altLang="en-US" sz="1350" dirty="0">
                <a:latin typeface="Arial" panose="020B0604020202020204" pitchFamily="34" charset="0"/>
                <a:cs typeface="Arial" panose="020B0604020202020204" pitchFamily="34" charset="0"/>
              </a:rPr>
              <a:t> </a:t>
            </a:r>
            <a:r>
              <a:rPr lang="en-US" altLang="en-US" sz="1350" dirty="0" err="1">
                <a:latin typeface="Arial" panose="020B0604020202020204" pitchFamily="34" charset="0"/>
                <a:cs typeface="Arial" panose="020B0604020202020204" pitchFamily="34" charset="0"/>
              </a:rPr>
              <a:t>Crit</a:t>
            </a:r>
            <a:r>
              <a:rPr lang="en-US" altLang="en-US" sz="1350" dirty="0">
                <a:latin typeface="Arial" panose="020B0604020202020204" pitchFamily="34" charset="0"/>
                <a:cs typeface="Arial" panose="020B0604020202020204" pitchFamily="34" charset="0"/>
              </a:rPr>
              <a:t> Care Med 2013</a:t>
            </a:r>
          </a:p>
        </p:txBody>
      </p:sp>
      <p:sp>
        <p:nvSpPr>
          <p:cNvPr id="10" name="Rectangle 3"/>
          <p:cNvSpPr>
            <a:spLocks noChangeArrowheads="1"/>
          </p:cNvSpPr>
          <p:nvPr/>
        </p:nvSpPr>
        <p:spPr bwMode="auto">
          <a:xfrm>
            <a:off x="8341190" y="7830751"/>
            <a:ext cx="206612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350" dirty="0">
                <a:latin typeface="Calibri" panose="020F0502020204030204" pitchFamily="34" charset="0"/>
                <a:cs typeface="Andalus" pitchFamily="18" charset="-78"/>
              </a:rPr>
              <a:t> 7 </a:t>
            </a:r>
            <a:r>
              <a:rPr lang="en-US" altLang="en-US" sz="1350" dirty="0">
                <a:latin typeface="Calibri" panose="020F0502020204030204" pitchFamily="34" charset="0"/>
                <a:cs typeface="Andalus" pitchFamily="18" charset="-78"/>
              </a:rPr>
              <a:t>Puthucheary JAMA 2013</a:t>
            </a:r>
            <a:endParaRPr lang="en-US" altLang="en-US" sz="1350" dirty="0">
              <a:latin typeface="Arial" panose="020B0604020202020204" pitchFamily="34" charset="0"/>
            </a:endParaRPr>
          </a:p>
        </p:txBody>
      </p:sp>
      <p:sp>
        <p:nvSpPr>
          <p:cNvPr id="11" name="Rectangle 3"/>
          <p:cNvSpPr>
            <a:spLocks noChangeArrowheads="1"/>
          </p:cNvSpPr>
          <p:nvPr/>
        </p:nvSpPr>
        <p:spPr bwMode="auto">
          <a:xfrm>
            <a:off x="8230866" y="7282791"/>
            <a:ext cx="31149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350" dirty="0">
                <a:latin typeface="Calibri" panose="020F0502020204030204" pitchFamily="34" charset="0"/>
                <a:cs typeface="Andalus" pitchFamily="18" charset="-78"/>
              </a:rPr>
              <a:t>5</a:t>
            </a:r>
            <a:r>
              <a:rPr lang="en-US" altLang="en-US" sz="1350" dirty="0">
                <a:latin typeface="Calibri" panose="020F0502020204030204" pitchFamily="34" charset="0"/>
                <a:cs typeface="Andalus" pitchFamily="18" charset="-78"/>
              </a:rPr>
              <a:t> </a:t>
            </a:r>
            <a:r>
              <a:rPr lang="en-US" altLang="en-US" sz="1350" dirty="0" err="1">
                <a:latin typeface="Arial" panose="020B0604020202020204" pitchFamily="34" charset="0"/>
                <a:cs typeface="Arial" panose="020B0604020202020204" pitchFamily="34" charset="0"/>
              </a:rPr>
              <a:t>Braunschweig</a:t>
            </a:r>
            <a:r>
              <a:rPr lang="en-US" altLang="en-US" sz="1350" dirty="0">
                <a:latin typeface="Arial" panose="020B0604020202020204" pitchFamily="34" charset="0"/>
                <a:cs typeface="Arial" panose="020B0604020202020204" pitchFamily="34" charset="0"/>
              </a:rPr>
              <a:t>  Am J </a:t>
            </a:r>
            <a:r>
              <a:rPr lang="en-US" altLang="en-US" sz="1350" dirty="0" err="1">
                <a:latin typeface="Arial" panose="020B0604020202020204" pitchFamily="34" charset="0"/>
                <a:cs typeface="Arial" panose="020B0604020202020204" pitchFamily="34" charset="0"/>
              </a:rPr>
              <a:t>Clin</a:t>
            </a:r>
            <a:r>
              <a:rPr lang="en-US" altLang="en-US" sz="1350" dirty="0">
                <a:latin typeface="Arial" panose="020B0604020202020204" pitchFamily="34" charset="0"/>
                <a:cs typeface="Arial" panose="020B0604020202020204" pitchFamily="34" charset="0"/>
              </a:rPr>
              <a:t> </a:t>
            </a:r>
            <a:r>
              <a:rPr lang="en-US" altLang="en-US" sz="1350" dirty="0" err="1">
                <a:latin typeface="Arial" panose="020B0604020202020204" pitchFamily="34" charset="0"/>
                <a:cs typeface="Arial" panose="020B0604020202020204" pitchFamily="34" charset="0"/>
              </a:rPr>
              <a:t>Nutr</a:t>
            </a:r>
            <a:r>
              <a:rPr lang="en-US" altLang="en-US" sz="1350" dirty="0">
                <a:latin typeface="Arial" panose="020B0604020202020204" pitchFamily="34" charset="0"/>
                <a:cs typeface="Arial" panose="020B0604020202020204" pitchFamily="34" charset="0"/>
              </a:rPr>
              <a:t> 2017</a:t>
            </a:r>
          </a:p>
        </p:txBody>
      </p:sp>
      <p:sp>
        <p:nvSpPr>
          <p:cNvPr id="12" name="Shape 72"/>
          <p:cNvSpPr/>
          <p:nvPr/>
        </p:nvSpPr>
        <p:spPr>
          <a:xfrm>
            <a:off x="2266687" y="2072679"/>
            <a:ext cx="8380115" cy="1"/>
          </a:xfrm>
          <a:prstGeom prst="line">
            <a:avLst/>
          </a:prstGeom>
          <a:ln w="6350">
            <a:solidFill>
              <a:srgbClr val="5A5F5E"/>
            </a:solidFill>
            <a:miter lim="400000"/>
          </a:ln>
        </p:spPr>
        <p:txBody>
          <a:bodyPr lIns="0" tIns="0" rIns="0" bIns="0" anchor="ctr"/>
          <a:lstStyle/>
          <a:p>
            <a:endParaRPr sz="2700"/>
          </a:p>
        </p:txBody>
      </p:sp>
      <p:sp>
        <p:nvSpPr>
          <p:cNvPr id="13" name="TextBox 3"/>
          <p:cNvSpPr txBox="1">
            <a:spLocks noChangeArrowheads="1"/>
          </p:cNvSpPr>
          <p:nvPr/>
        </p:nvSpPr>
        <p:spPr bwMode="auto">
          <a:xfrm>
            <a:off x="2190361" y="7450515"/>
            <a:ext cx="206936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a:spcBef>
                <a:spcPct val="0"/>
              </a:spcBef>
              <a:buFontTx/>
              <a:buNone/>
            </a:pPr>
            <a:r>
              <a:rPr lang="en-CA" altLang="en-US" sz="1350" dirty="0">
                <a:latin typeface="Arial" panose="020B0604020202020204" pitchFamily="34" charset="0"/>
              </a:rPr>
              <a:t>1 Nicolo JPEN 2015</a:t>
            </a:r>
          </a:p>
        </p:txBody>
      </p:sp>
      <p:sp>
        <p:nvSpPr>
          <p:cNvPr id="14" name="TextBox 3"/>
          <p:cNvSpPr txBox="1">
            <a:spLocks noChangeArrowheads="1"/>
          </p:cNvSpPr>
          <p:nvPr/>
        </p:nvSpPr>
        <p:spPr bwMode="auto">
          <a:xfrm>
            <a:off x="2098371" y="8005271"/>
            <a:ext cx="217479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CA" altLang="en-US" sz="1350" dirty="0">
                <a:latin typeface="Arial" panose="020B0604020202020204" pitchFamily="34" charset="0"/>
              </a:rPr>
              <a:t>3 Fetterplace </a:t>
            </a:r>
            <a:r>
              <a:rPr lang="en-CA" altLang="en-US" sz="1350" dirty="0">
                <a:latin typeface="Arial" panose="020B0604020202020204" pitchFamily="34" charset="0"/>
              </a:rPr>
              <a:t>JPEN </a:t>
            </a:r>
            <a:r>
              <a:rPr lang="en-CA" altLang="en-US" sz="1350" dirty="0">
                <a:latin typeface="Arial" panose="020B0604020202020204" pitchFamily="34" charset="0"/>
              </a:rPr>
              <a:t>2018</a:t>
            </a:r>
            <a:endParaRPr lang="en-CA" altLang="en-US" sz="1350" dirty="0">
              <a:latin typeface="Arial" panose="020B0604020202020204" pitchFamily="34" charset="0"/>
            </a:endParaRPr>
          </a:p>
        </p:txBody>
      </p:sp>
      <p:sp>
        <p:nvSpPr>
          <p:cNvPr id="15" name="TextBox 3"/>
          <p:cNvSpPr txBox="1">
            <a:spLocks noChangeArrowheads="1"/>
          </p:cNvSpPr>
          <p:nvPr/>
        </p:nvSpPr>
        <p:spPr bwMode="auto">
          <a:xfrm>
            <a:off x="2183929" y="8309997"/>
            <a:ext cx="217584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a:spcBef>
                <a:spcPct val="0"/>
              </a:spcBef>
              <a:buFontTx/>
              <a:buNone/>
            </a:pPr>
            <a:r>
              <a:rPr lang="en-CA" altLang="en-US" sz="1350" dirty="0">
                <a:latin typeface="Arial" panose="020B0604020202020204" pitchFamily="34" charset="0"/>
              </a:rPr>
              <a:t>4 Heyland </a:t>
            </a:r>
            <a:r>
              <a:rPr lang="en-CA" altLang="en-US" sz="1350" dirty="0">
                <a:latin typeface="Arial" panose="020B0604020202020204" pitchFamily="34" charset="0"/>
              </a:rPr>
              <a:t>JPEN </a:t>
            </a:r>
            <a:r>
              <a:rPr lang="en-CA" altLang="en-US" sz="1350" dirty="0">
                <a:latin typeface="Arial" panose="020B0604020202020204" pitchFamily="34" charset="0"/>
              </a:rPr>
              <a:t>2010</a:t>
            </a:r>
            <a:endParaRPr lang="en-CA" altLang="en-US" sz="1350" dirty="0">
              <a:latin typeface="Arial" panose="020B0604020202020204" pitchFamily="34" charset="0"/>
            </a:endParaRPr>
          </a:p>
        </p:txBody>
      </p:sp>
    </p:spTree>
    <p:custDataLst>
      <p:tags r:id="rId1"/>
    </p:custDataLst>
    <p:extLst>
      <p:ext uri="{BB962C8B-B14F-4D97-AF65-F5344CB8AC3E}">
        <p14:creationId xmlns:p14="http://schemas.microsoft.com/office/powerpoint/2010/main" val="3299894671"/>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6614" y="7124043"/>
            <a:ext cx="2800265" cy="1904942"/>
          </a:xfrm>
          <a:prstGeom prst="rect">
            <a:avLst/>
          </a:prstGeom>
          <a:solidFill>
            <a:schemeClr val="bg2"/>
          </a:solidFill>
          <a:ln>
            <a:noFill/>
          </a:ln>
          <a:extLst/>
        </p:spPr>
      </p:pic>
      <p:sp>
        <p:nvSpPr>
          <p:cNvPr id="2" name="Title 1"/>
          <p:cNvSpPr>
            <a:spLocks noGrp="1"/>
          </p:cNvSpPr>
          <p:nvPr>
            <p:ph type="title"/>
          </p:nvPr>
        </p:nvSpPr>
        <p:spPr>
          <a:xfrm>
            <a:off x="1338765" y="402066"/>
            <a:ext cx="10543577" cy="1415232"/>
          </a:xfrm>
        </p:spPr>
        <p:txBody>
          <a:bodyPr>
            <a:normAutofit fontScale="90000"/>
          </a:bodyPr>
          <a:lstStyle/>
          <a:p>
            <a:r>
              <a:rPr lang="en-CA" sz="3300" b="1" cap="none" dirty="0">
                <a:solidFill>
                  <a:srgbClr val="0052E2"/>
                </a:solidFill>
                <a:latin typeface="Avenir Next Condensed"/>
              </a:rPr>
              <a:t>RCTs do not suggest any evidence of harm and observational studies suggest increased protein intake associated with…</a:t>
            </a:r>
            <a:endParaRPr lang="en-CA" sz="3300" b="1" cap="none" dirty="0">
              <a:solidFill>
                <a:srgbClr val="0052E2"/>
              </a:solidFill>
              <a:latin typeface="Avenir Next Condensed"/>
            </a:endParaRPr>
          </a:p>
        </p:txBody>
      </p:sp>
      <p:sp>
        <p:nvSpPr>
          <p:cNvPr id="3" name="Text Placeholder 2"/>
          <p:cNvSpPr>
            <a:spLocks noGrp="1"/>
          </p:cNvSpPr>
          <p:nvPr>
            <p:ph type="body" idx="1"/>
          </p:nvPr>
        </p:nvSpPr>
        <p:spPr>
          <a:xfrm>
            <a:off x="1670875" y="3112516"/>
            <a:ext cx="4037474" cy="4724256"/>
          </a:xfrm>
        </p:spPr>
        <p:txBody>
          <a:bodyPr anchor="t"/>
          <a:lstStyle/>
          <a:p>
            <a:r>
              <a:rPr lang="en-CA" sz="2400" dirty="0"/>
              <a:t>Reduced mortality</a:t>
            </a:r>
            <a:r>
              <a:rPr lang="en-CA" sz="2400" baseline="30000" dirty="0"/>
              <a:t>1</a:t>
            </a:r>
          </a:p>
          <a:p>
            <a:r>
              <a:rPr lang="en-CA" sz="2400" dirty="0"/>
              <a:t>Quicker </a:t>
            </a:r>
            <a:r>
              <a:rPr lang="en-CA" sz="2400" dirty="0"/>
              <a:t>Time-to-discharge-alive</a:t>
            </a:r>
            <a:r>
              <a:rPr lang="en-CA" sz="2400" baseline="30000" dirty="0"/>
              <a:t>1</a:t>
            </a:r>
          </a:p>
          <a:p>
            <a:r>
              <a:rPr lang="en-CA" sz="2400" dirty="0"/>
              <a:t>Greater preservation of muscle </a:t>
            </a:r>
            <a:r>
              <a:rPr lang="en-CA" sz="2400" baseline="30000" dirty="0"/>
              <a:t>2,3</a:t>
            </a:r>
          </a:p>
          <a:p>
            <a:r>
              <a:rPr lang="en-CA" sz="2400" dirty="0"/>
              <a:t>Reduced infection </a:t>
            </a:r>
            <a:r>
              <a:rPr lang="en-CA" sz="2400" baseline="30000" dirty="0"/>
              <a:t>4</a:t>
            </a:r>
            <a:endParaRPr lang="en-CA" sz="2400" baseline="30000" dirty="0"/>
          </a:p>
          <a:p>
            <a:endParaRPr lang="en-CA" dirty="0"/>
          </a:p>
        </p:txBody>
      </p:sp>
      <p:sp>
        <p:nvSpPr>
          <p:cNvPr id="5" name="Text Placeholder 2"/>
          <p:cNvSpPr txBox="1">
            <a:spLocks/>
          </p:cNvSpPr>
          <p:nvPr/>
        </p:nvSpPr>
        <p:spPr>
          <a:xfrm>
            <a:off x="6871344" y="3112516"/>
            <a:ext cx="4037474" cy="472425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rmAutofit/>
          </a:bodyPr>
          <a:lstStyle>
            <a:lvl1pPr marL="520700" indent="-520700" defTabSz="584200">
              <a:lnSpc>
                <a:spcPct val="120000"/>
              </a:lnSpc>
              <a:spcBef>
                <a:spcPts val="4600"/>
              </a:spcBef>
              <a:buSzPct val="82000"/>
              <a:buChar char="•"/>
              <a:defRPr sz="4600">
                <a:solidFill>
                  <a:srgbClr val="535353"/>
                </a:solidFill>
                <a:latin typeface="+mn-lt"/>
                <a:ea typeface="+mn-ea"/>
                <a:cs typeface="+mn-cs"/>
                <a:sym typeface="Gill Sans Light"/>
              </a:defRPr>
            </a:lvl1pPr>
            <a:lvl2pPr marL="1041400" indent="-520700" defTabSz="584200">
              <a:lnSpc>
                <a:spcPct val="120000"/>
              </a:lnSpc>
              <a:spcBef>
                <a:spcPts val="4600"/>
              </a:spcBef>
              <a:buSzPct val="82000"/>
              <a:buChar char="•"/>
              <a:defRPr sz="4600">
                <a:solidFill>
                  <a:srgbClr val="535353"/>
                </a:solidFill>
                <a:latin typeface="+mn-lt"/>
                <a:ea typeface="+mn-ea"/>
                <a:cs typeface="+mn-cs"/>
                <a:sym typeface="Gill Sans Light"/>
              </a:defRPr>
            </a:lvl2pPr>
            <a:lvl3pPr marL="1562100" indent="-520700" defTabSz="584200">
              <a:lnSpc>
                <a:spcPct val="120000"/>
              </a:lnSpc>
              <a:spcBef>
                <a:spcPts val="4600"/>
              </a:spcBef>
              <a:buSzPct val="82000"/>
              <a:buChar char="•"/>
              <a:defRPr sz="4600">
                <a:solidFill>
                  <a:srgbClr val="535353"/>
                </a:solidFill>
                <a:latin typeface="+mn-lt"/>
                <a:ea typeface="+mn-ea"/>
                <a:cs typeface="+mn-cs"/>
                <a:sym typeface="Gill Sans Light"/>
              </a:defRPr>
            </a:lvl3pPr>
            <a:lvl4pPr marL="2082800" indent="-520700" defTabSz="584200">
              <a:lnSpc>
                <a:spcPct val="120000"/>
              </a:lnSpc>
              <a:spcBef>
                <a:spcPts val="4600"/>
              </a:spcBef>
              <a:buSzPct val="82000"/>
              <a:buChar char="•"/>
              <a:defRPr sz="4600">
                <a:solidFill>
                  <a:srgbClr val="535353"/>
                </a:solidFill>
                <a:latin typeface="+mn-lt"/>
                <a:ea typeface="+mn-ea"/>
                <a:cs typeface="+mn-cs"/>
                <a:sym typeface="Gill Sans Light"/>
              </a:defRPr>
            </a:lvl4pPr>
            <a:lvl5pPr marL="2603500" indent="-520700" defTabSz="584200">
              <a:lnSpc>
                <a:spcPct val="120000"/>
              </a:lnSpc>
              <a:spcBef>
                <a:spcPts val="4600"/>
              </a:spcBef>
              <a:buSzPct val="82000"/>
              <a:buChar char="•"/>
              <a:defRPr sz="4600">
                <a:solidFill>
                  <a:srgbClr val="535353"/>
                </a:solidFill>
                <a:latin typeface="+mn-lt"/>
                <a:ea typeface="+mn-ea"/>
                <a:cs typeface="+mn-cs"/>
                <a:sym typeface="Gill Sans Light"/>
              </a:defRPr>
            </a:lvl5pPr>
            <a:lvl6pPr marL="3124200" indent="-520700" defTabSz="584200">
              <a:lnSpc>
                <a:spcPct val="120000"/>
              </a:lnSpc>
              <a:spcBef>
                <a:spcPts val="4600"/>
              </a:spcBef>
              <a:buSzPct val="82000"/>
              <a:buChar char="•"/>
              <a:defRPr sz="4600">
                <a:solidFill>
                  <a:srgbClr val="535353"/>
                </a:solidFill>
                <a:latin typeface="+mn-lt"/>
                <a:ea typeface="+mn-ea"/>
                <a:cs typeface="+mn-cs"/>
                <a:sym typeface="Gill Sans Light"/>
              </a:defRPr>
            </a:lvl6pPr>
            <a:lvl7pPr marL="3644900" indent="-520700" defTabSz="584200">
              <a:lnSpc>
                <a:spcPct val="120000"/>
              </a:lnSpc>
              <a:spcBef>
                <a:spcPts val="4600"/>
              </a:spcBef>
              <a:buSzPct val="82000"/>
              <a:buChar char="•"/>
              <a:defRPr sz="4600">
                <a:solidFill>
                  <a:srgbClr val="535353"/>
                </a:solidFill>
                <a:latin typeface="+mn-lt"/>
                <a:ea typeface="+mn-ea"/>
                <a:cs typeface="+mn-cs"/>
                <a:sym typeface="Gill Sans Light"/>
              </a:defRPr>
            </a:lvl7pPr>
            <a:lvl8pPr marL="4165600" indent="-520700" defTabSz="584200">
              <a:lnSpc>
                <a:spcPct val="120000"/>
              </a:lnSpc>
              <a:spcBef>
                <a:spcPts val="4600"/>
              </a:spcBef>
              <a:buSzPct val="82000"/>
              <a:buChar char="•"/>
              <a:defRPr sz="4600">
                <a:solidFill>
                  <a:srgbClr val="535353"/>
                </a:solidFill>
                <a:latin typeface="+mn-lt"/>
                <a:ea typeface="+mn-ea"/>
                <a:cs typeface="+mn-cs"/>
                <a:sym typeface="Gill Sans Light"/>
              </a:defRPr>
            </a:lvl8pPr>
            <a:lvl9pPr marL="4686300" indent="-520700" defTabSz="584200">
              <a:lnSpc>
                <a:spcPct val="120000"/>
              </a:lnSpc>
              <a:spcBef>
                <a:spcPts val="4600"/>
              </a:spcBef>
              <a:buSzPct val="82000"/>
              <a:buChar char="•"/>
              <a:defRPr sz="4600">
                <a:solidFill>
                  <a:srgbClr val="535353"/>
                </a:solidFill>
                <a:latin typeface="+mn-lt"/>
                <a:ea typeface="+mn-ea"/>
                <a:cs typeface="+mn-cs"/>
                <a:sym typeface="Gill Sans Light"/>
              </a:defRPr>
            </a:lvl9pPr>
          </a:lstStyle>
          <a:p>
            <a:pPr algn="l"/>
            <a:r>
              <a:rPr lang="en-CA" sz="2400" dirty="0"/>
              <a:t>Increased </a:t>
            </a:r>
            <a:r>
              <a:rPr lang="en-CA" sz="2400" dirty="0"/>
              <a:t>mortality</a:t>
            </a:r>
            <a:r>
              <a:rPr lang="en-CA" sz="2400" baseline="30000" dirty="0"/>
              <a:t>5</a:t>
            </a:r>
            <a:endParaRPr lang="en-CA" sz="2400" baseline="30000" dirty="0"/>
          </a:p>
          <a:p>
            <a:pPr algn="l"/>
            <a:r>
              <a:rPr lang="en-CA" sz="2400" dirty="0"/>
              <a:t>Slower time-to-discharge-alive from </a:t>
            </a:r>
            <a:r>
              <a:rPr lang="en-CA" sz="2400" dirty="0"/>
              <a:t>ICU</a:t>
            </a:r>
            <a:r>
              <a:rPr lang="en-CA" sz="2400" baseline="30000" dirty="0"/>
              <a:t>6</a:t>
            </a:r>
          </a:p>
          <a:p>
            <a:pPr algn="l"/>
            <a:r>
              <a:rPr lang="en-CA" sz="2400" dirty="0"/>
              <a:t>Greater loss of muscle </a:t>
            </a:r>
            <a:r>
              <a:rPr lang="en-CA" sz="2400" dirty="0"/>
              <a:t>mass</a:t>
            </a:r>
            <a:r>
              <a:rPr lang="en-CA" sz="2400" baseline="30000" dirty="0"/>
              <a:t>7</a:t>
            </a:r>
          </a:p>
          <a:p>
            <a:pPr algn="l"/>
            <a:endParaRPr lang="en-CA" sz="2400" dirty="0"/>
          </a:p>
          <a:p>
            <a:endParaRPr lang="en-CA" sz="3450" dirty="0"/>
          </a:p>
        </p:txBody>
      </p:sp>
      <p:pic>
        <p:nvPicPr>
          <p:cNvPr id="6" name="CCNLogo.png"/>
          <p:cNvPicPr/>
          <p:nvPr/>
        </p:nvPicPr>
        <p:blipFill>
          <a:blip r:embed="rId4">
            <a:extLst/>
          </a:blip>
          <a:stretch>
            <a:fillRect/>
          </a:stretch>
        </p:blipFill>
        <p:spPr>
          <a:xfrm>
            <a:off x="84293" y="154541"/>
            <a:ext cx="1687369" cy="670804"/>
          </a:xfrm>
          <a:prstGeom prst="rect">
            <a:avLst/>
          </a:prstGeom>
          <a:ln w="12700">
            <a:miter lim="400000"/>
          </a:ln>
        </p:spPr>
      </p:pic>
      <p:sp>
        <p:nvSpPr>
          <p:cNvPr id="8" name="TextBox 3"/>
          <p:cNvSpPr txBox="1">
            <a:spLocks noChangeArrowheads="1"/>
          </p:cNvSpPr>
          <p:nvPr/>
        </p:nvSpPr>
        <p:spPr bwMode="auto">
          <a:xfrm>
            <a:off x="2157192" y="7739283"/>
            <a:ext cx="169047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CA" altLang="en-US" sz="1350" dirty="0">
                <a:latin typeface="Arial" panose="020B0604020202020204" pitchFamily="34" charset="0"/>
              </a:rPr>
              <a:t>2 Ferrie JPEN 2016</a:t>
            </a:r>
            <a:endParaRPr lang="en-CA" altLang="en-US" sz="1350" dirty="0">
              <a:latin typeface="Arial" panose="020B0604020202020204" pitchFamily="34" charset="0"/>
            </a:endParaRPr>
          </a:p>
        </p:txBody>
      </p:sp>
      <p:sp>
        <p:nvSpPr>
          <p:cNvPr id="9" name="Rectangle 3"/>
          <p:cNvSpPr>
            <a:spLocks noChangeArrowheads="1"/>
          </p:cNvSpPr>
          <p:nvPr/>
        </p:nvSpPr>
        <p:spPr bwMode="auto">
          <a:xfrm>
            <a:off x="8029055" y="7559781"/>
            <a:ext cx="370388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350" dirty="0">
                <a:latin typeface="Calibri" panose="020F0502020204030204" pitchFamily="34" charset="0"/>
                <a:cs typeface="Andalus" pitchFamily="18" charset="-78"/>
              </a:rPr>
              <a:t> 6 </a:t>
            </a:r>
            <a:r>
              <a:rPr lang="en-US" altLang="en-US" sz="1350" dirty="0">
                <a:latin typeface="Arial" panose="020B0604020202020204" pitchFamily="34" charset="0"/>
                <a:cs typeface="Arial" panose="020B0604020202020204" pitchFamily="34" charset="0"/>
              </a:rPr>
              <a:t>Casaer Am J </a:t>
            </a:r>
            <a:r>
              <a:rPr lang="en-US" altLang="en-US" sz="1350" dirty="0" err="1">
                <a:latin typeface="Arial" panose="020B0604020202020204" pitchFamily="34" charset="0"/>
                <a:cs typeface="Arial" panose="020B0604020202020204" pitchFamily="34" charset="0"/>
              </a:rPr>
              <a:t>Respir</a:t>
            </a:r>
            <a:r>
              <a:rPr lang="en-US" altLang="en-US" sz="1350" dirty="0">
                <a:latin typeface="Arial" panose="020B0604020202020204" pitchFamily="34" charset="0"/>
                <a:cs typeface="Arial" panose="020B0604020202020204" pitchFamily="34" charset="0"/>
              </a:rPr>
              <a:t> </a:t>
            </a:r>
            <a:r>
              <a:rPr lang="en-US" altLang="en-US" sz="1350" dirty="0" err="1">
                <a:latin typeface="Arial" panose="020B0604020202020204" pitchFamily="34" charset="0"/>
                <a:cs typeface="Arial" panose="020B0604020202020204" pitchFamily="34" charset="0"/>
              </a:rPr>
              <a:t>Crit</a:t>
            </a:r>
            <a:r>
              <a:rPr lang="en-US" altLang="en-US" sz="1350" dirty="0">
                <a:latin typeface="Arial" panose="020B0604020202020204" pitchFamily="34" charset="0"/>
                <a:cs typeface="Arial" panose="020B0604020202020204" pitchFamily="34" charset="0"/>
              </a:rPr>
              <a:t> Care Med 2013</a:t>
            </a:r>
          </a:p>
        </p:txBody>
      </p:sp>
      <p:sp>
        <p:nvSpPr>
          <p:cNvPr id="10" name="Rectangle 3"/>
          <p:cNvSpPr>
            <a:spLocks noChangeArrowheads="1"/>
          </p:cNvSpPr>
          <p:nvPr/>
        </p:nvSpPr>
        <p:spPr bwMode="auto">
          <a:xfrm>
            <a:off x="8341190" y="7830751"/>
            <a:ext cx="206612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350" dirty="0">
                <a:latin typeface="Calibri" panose="020F0502020204030204" pitchFamily="34" charset="0"/>
                <a:cs typeface="Andalus" pitchFamily="18" charset="-78"/>
              </a:rPr>
              <a:t> 7 </a:t>
            </a:r>
            <a:r>
              <a:rPr lang="en-US" altLang="en-US" sz="1350" dirty="0">
                <a:latin typeface="Calibri" panose="020F0502020204030204" pitchFamily="34" charset="0"/>
                <a:cs typeface="Andalus" pitchFamily="18" charset="-78"/>
              </a:rPr>
              <a:t>Puthucheary JAMA 2013</a:t>
            </a:r>
            <a:endParaRPr lang="en-US" altLang="en-US" sz="1350" dirty="0">
              <a:latin typeface="Arial" panose="020B0604020202020204" pitchFamily="34" charset="0"/>
            </a:endParaRPr>
          </a:p>
        </p:txBody>
      </p:sp>
      <p:sp>
        <p:nvSpPr>
          <p:cNvPr id="11" name="Rectangle 3"/>
          <p:cNvSpPr>
            <a:spLocks noChangeArrowheads="1"/>
          </p:cNvSpPr>
          <p:nvPr/>
        </p:nvSpPr>
        <p:spPr bwMode="auto">
          <a:xfrm>
            <a:off x="8230866" y="7282791"/>
            <a:ext cx="31149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350" dirty="0">
                <a:latin typeface="Calibri" panose="020F0502020204030204" pitchFamily="34" charset="0"/>
                <a:cs typeface="Andalus" pitchFamily="18" charset="-78"/>
              </a:rPr>
              <a:t>5</a:t>
            </a:r>
            <a:r>
              <a:rPr lang="en-US" altLang="en-US" sz="1350" dirty="0">
                <a:latin typeface="Calibri" panose="020F0502020204030204" pitchFamily="34" charset="0"/>
                <a:cs typeface="Andalus" pitchFamily="18" charset="-78"/>
              </a:rPr>
              <a:t> </a:t>
            </a:r>
            <a:r>
              <a:rPr lang="en-US" altLang="en-US" sz="1350" dirty="0" err="1">
                <a:latin typeface="Arial" panose="020B0604020202020204" pitchFamily="34" charset="0"/>
                <a:cs typeface="Arial" panose="020B0604020202020204" pitchFamily="34" charset="0"/>
              </a:rPr>
              <a:t>Braunschweig</a:t>
            </a:r>
            <a:r>
              <a:rPr lang="en-US" altLang="en-US" sz="1350" dirty="0">
                <a:latin typeface="Arial" panose="020B0604020202020204" pitchFamily="34" charset="0"/>
                <a:cs typeface="Arial" panose="020B0604020202020204" pitchFamily="34" charset="0"/>
              </a:rPr>
              <a:t>  Am J </a:t>
            </a:r>
            <a:r>
              <a:rPr lang="en-US" altLang="en-US" sz="1350" dirty="0" err="1">
                <a:latin typeface="Arial" panose="020B0604020202020204" pitchFamily="34" charset="0"/>
                <a:cs typeface="Arial" panose="020B0604020202020204" pitchFamily="34" charset="0"/>
              </a:rPr>
              <a:t>Clin</a:t>
            </a:r>
            <a:r>
              <a:rPr lang="en-US" altLang="en-US" sz="1350" dirty="0">
                <a:latin typeface="Arial" panose="020B0604020202020204" pitchFamily="34" charset="0"/>
                <a:cs typeface="Arial" panose="020B0604020202020204" pitchFamily="34" charset="0"/>
              </a:rPr>
              <a:t> </a:t>
            </a:r>
            <a:r>
              <a:rPr lang="en-US" altLang="en-US" sz="1350" dirty="0" err="1">
                <a:latin typeface="Arial" panose="020B0604020202020204" pitchFamily="34" charset="0"/>
                <a:cs typeface="Arial" panose="020B0604020202020204" pitchFamily="34" charset="0"/>
              </a:rPr>
              <a:t>Nutr</a:t>
            </a:r>
            <a:r>
              <a:rPr lang="en-US" altLang="en-US" sz="1350" dirty="0">
                <a:latin typeface="Arial" panose="020B0604020202020204" pitchFamily="34" charset="0"/>
                <a:cs typeface="Arial" panose="020B0604020202020204" pitchFamily="34" charset="0"/>
              </a:rPr>
              <a:t> 2017</a:t>
            </a:r>
          </a:p>
        </p:txBody>
      </p:sp>
      <p:sp>
        <p:nvSpPr>
          <p:cNvPr id="12" name="Shape 72"/>
          <p:cNvSpPr/>
          <p:nvPr/>
        </p:nvSpPr>
        <p:spPr>
          <a:xfrm>
            <a:off x="2266688" y="2927562"/>
            <a:ext cx="8380115" cy="1"/>
          </a:xfrm>
          <a:prstGeom prst="line">
            <a:avLst/>
          </a:prstGeom>
          <a:ln w="6350">
            <a:solidFill>
              <a:srgbClr val="5A5F5E"/>
            </a:solidFill>
            <a:miter lim="400000"/>
          </a:ln>
        </p:spPr>
        <p:txBody>
          <a:bodyPr lIns="0" tIns="0" rIns="0" bIns="0" anchor="ctr"/>
          <a:lstStyle/>
          <a:p>
            <a:endParaRPr sz="2700"/>
          </a:p>
        </p:txBody>
      </p:sp>
      <p:sp>
        <p:nvSpPr>
          <p:cNvPr id="13" name="TextBox 3"/>
          <p:cNvSpPr txBox="1">
            <a:spLocks noChangeArrowheads="1"/>
          </p:cNvSpPr>
          <p:nvPr/>
        </p:nvSpPr>
        <p:spPr bwMode="auto">
          <a:xfrm>
            <a:off x="2203141" y="7526832"/>
            <a:ext cx="195666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a:spcBef>
                <a:spcPct val="0"/>
              </a:spcBef>
              <a:buFontTx/>
              <a:buNone/>
            </a:pPr>
            <a:r>
              <a:rPr lang="en-CA" altLang="en-US" sz="1350" dirty="0">
                <a:latin typeface="Arial" panose="020B0604020202020204" pitchFamily="34" charset="0"/>
              </a:rPr>
              <a:t>1 Nicolo JPEN 2015</a:t>
            </a:r>
          </a:p>
        </p:txBody>
      </p:sp>
      <p:sp>
        <p:nvSpPr>
          <p:cNvPr id="14" name="TextBox 3"/>
          <p:cNvSpPr txBox="1">
            <a:spLocks noChangeArrowheads="1"/>
          </p:cNvSpPr>
          <p:nvPr/>
        </p:nvSpPr>
        <p:spPr bwMode="auto">
          <a:xfrm>
            <a:off x="2095986" y="7926473"/>
            <a:ext cx="217479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CA" altLang="en-US" sz="1350" dirty="0">
                <a:latin typeface="Arial" panose="020B0604020202020204" pitchFamily="34" charset="0"/>
              </a:rPr>
              <a:t>3 Fetterplace </a:t>
            </a:r>
            <a:r>
              <a:rPr lang="en-CA" altLang="en-US" sz="1350" dirty="0">
                <a:latin typeface="Arial" panose="020B0604020202020204" pitchFamily="34" charset="0"/>
              </a:rPr>
              <a:t>JPEN </a:t>
            </a:r>
            <a:r>
              <a:rPr lang="en-CA" altLang="en-US" sz="1350" dirty="0">
                <a:latin typeface="Arial" panose="020B0604020202020204" pitchFamily="34" charset="0"/>
              </a:rPr>
              <a:t>2018</a:t>
            </a:r>
            <a:endParaRPr lang="en-CA" altLang="en-US" sz="1350" dirty="0">
              <a:latin typeface="Arial" panose="020B0604020202020204" pitchFamily="34" charset="0"/>
            </a:endParaRPr>
          </a:p>
        </p:txBody>
      </p:sp>
      <p:sp>
        <p:nvSpPr>
          <p:cNvPr id="15" name="TextBox 3"/>
          <p:cNvSpPr txBox="1">
            <a:spLocks noChangeArrowheads="1"/>
          </p:cNvSpPr>
          <p:nvPr/>
        </p:nvSpPr>
        <p:spPr bwMode="auto">
          <a:xfrm>
            <a:off x="2203138" y="8155463"/>
            <a:ext cx="217584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a:spcBef>
                <a:spcPct val="0"/>
              </a:spcBef>
              <a:buFontTx/>
              <a:buNone/>
            </a:pPr>
            <a:r>
              <a:rPr lang="en-CA" altLang="en-US" sz="1350" dirty="0">
                <a:latin typeface="Arial" panose="020B0604020202020204" pitchFamily="34" charset="0"/>
              </a:rPr>
              <a:t>4 Heyland </a:t>
            </a:r>
            <a:r>
              <a:rPr lang="en-CA" altLang="en-US" sz="1350" dirty="0">
                <a:latin typeface="Arial" panose="020B0604020202020204" pitchFamily="34" charset="0"/>
              </a:rPr>
              <a:t>JPEN </a:t>
            </a:r>
            <a:r>
              <a:rPr lang="en-CA" altLang="en-US" sz="1350" dirty="0">
                <a:latin typeface="Arial" panose="020B0604020202020204" pitchFamily="34" charset="0"/>
              </a:rPr>
              <a:t>2010</a:t>
            </a:r>
            <a:endParaRPr lang="en-CA" altLang="en-US" sz="1350" dirty="0">
              <a:latin typeface="Arial" panose="020B0604020202020204" pitchFamily="34" charset="0"/>
            </a:endParaRPr>
          </a:p>
        </p:txBody>
      </p:sp>
    </p:spTree>
    <p:custDataLst>
      <p:tags r:id="rId1"/>
    </p:custDataLst>
    <p:extLst>
      <p:ext uri="{BB962C8B-B14F-4D97-AF65-F5344CB8AC3E}">
        <p14:creationId xmlns:p14="http://schemas.microsoft.com/office/powerpoint/2010/main" val="1461507275"/>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ffort_Logo.png"/>
          <p:cNvPicPr/>
          <p:nvPr/>
        </p:nvPicPr>
        <p:blipFill>
          <a:blip r:embed="rId3">
            <a:extLst/>
          </a:blip>
          <a:srcRect r="30802" b="51271"/>
          <a:stretch>
            <a:fillRect/>
          </a:stretch>
        </p:blipFill>
        <p:spPr>
          <a:xfrm>
            <a:off x="10822171" y="245072"/>
            <a:ext cx="2182629" cy="1131135"/>
          </a:xfrm>
          <a:prstGeom prst="rect">
            <a:avLst/>
          </a:prstGeom>
          <a:ln w="12700">
            <a:miter lim="400000"/>
          </a:ln>
        </p:spPr>
      </p:pic>
      <p:pic>
        <p:nvPicPr>
          <p:cNvPr id="8" name="CCNLogo.png"/>
          <p:cNvPicPr/>
          <p:nvPr/>
        </p:nvPicPr>
        <p:blipFill>
          <a:blip r:embed="rId4">
            <a:extLst/>
          </a:blip>
          <a:stretch>
            <a:fillRect/>
          </a:stretch>
        </p:blipFill>
        <p:spPr>
          <a:xfrm>
            <a:off x="379285" y="245072"/>
            <a:ext cx="1777603" cy="846675"/>
          </a:xfrm>
          <a:prstGeom prst="rect">
            <a:avLst/>
          </a:prstGeom>
          <a:ln w="12700">
            <a:miter lim="400000"/>
          </a:ln>
        </p:spPr>
      </p:pic>
      <p:pic>
        <p:nvPicPr>
          <p:cNvPr id="11" name="Picture 10"/>
          <p:cNvPicPr>
            <a:picLocks noChangeAspect="1"/>
          </p:cNvPicPr>
          <p:nvPr/>
        </p:nvPicPr>
        <p:blipFill>
          <a:blip r:embed="rId5"/>
          <a:stretch>
            <a:fillRect/>
          </a:stretch>
        </p:blipFill>
        <p:spPr>
          <a:xfrm>
            <a:off x="1675306" y="3329700"/>
            <a:ext cx="10249609" cy="4840528"/>
          </a:xfrm>
          <a:prstGeom prst="rect">
            <a:avLst/>
          </a:prstGeom>
        </p:spPr>
      </p:pic>
      <p:sp>
        <p:nvSpPr>
          <p:cNvPr id="6" name="Title 1"/>
          <p:cNvSpPr>
            <a:spLocks noGrp="1"/>
          </p:cNvSpPr>
          <p:nvPr>
            <p:ph type="title"/>
          </p:nvPr>
        </p:nvSpPr>
        <p:spPr>
          <a:xfrm>
            <a:off x="342730" y="1239948"/>
            <a:ext cx="12293600" cy="1586832"/>
          </a:xfrm>
        </p:spPr>
        <p:txBody>
          <a:bodyPr>
            <a:normAutofit fontScale="90000"/>
          </a:bodyPr>
          <a:lstStyle/>
          <a:p>
            <a:r>
              <a:rPr lang="en-CA" sz="4400" b="1" cap="none" dirty="0" smtClean="0">
                <a:solidFill>
                  <a:srgbClr val="0052E2"/>
                </a:solidFill>
                <a:latin typeface="Avenir Next Condensed"/>
              </a:rPr>
              <a:t>You have to have clinical equipoise (uncertainty) to be able to participate in this trial!</a:t>
            </a:r>
            <a:endParaRPr lang="en-CA" sz="4400" b="1" cap="none" dirty="0">
              <a:solidFill>
                <a:srgbClr val="0052E2"/>
              </a:solidFill>
              <a:latin typeface="Avenir Next Condensed"/>
            </a:endParaRPr>
          </a:p>
        </p:txBody>
      </p:sp>
    </p:spTree>
    <p:extLst>
      <p:ext uri="{BB962C8B-B14F-4D97-AF65-F5344CB8AC3E}">
        <p14:creationId xmlns:p14="http://schemas.microsoft.com/office/powerpoint/2010/main" val="940623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623094" y="6306882"/>
            <a:ext cx="8431375" cy="1219200"/>
          </a:xfrm>
        </p:spPr>
        <p:txBody>
          <a:bodyPr>
            <a:noAutofit/>
          </a:bodyPr>
          <a:lstStyle/>
          <a:p>
            <a:pPr marL="304800" lvl="0" indent="-304800" defTabSz="457200">
              <a:spcBef>
                <a:spcPts val="0"/>
              </a:spcBef>
              <a:buSzPct val="100000"/>
              <a:defRPr sz="1800">
                <a:solidFill>
                  <a:srgbClr val="000000"/>
                </a:solidFill>
              </a:defRPr>
            </a:pPr>
            <a:r>
              <a:rPr lang="en-CA" sz="3200" cap="none" dirty="0" smtClean="0">
                <a:latin typeface="Avenir Book"/>
                <a:ea typeface="Avenir Book"/>
                <a:cs typeface="Avenir Book"/>
                <a:sym typeface="Avenir Book"/>
              </a:rPr>
              <a:t>Is there enough uncertainty that practitioners will be comfortable with their patients being randomized to ‘low dose’ group? </a:t>
            </a:r>
            <a:br>
              <a:rPr lang="en-CA" sz="3200" cap="none" dirty="0" smtClean="0">
                <a:latin typeface="Avenir Book"/>
                <a:ea typeface="Avenir Book"/>
                <a:cs typeface="Avenir Book"/>
                <a:sym typeface="Avenir Book"/>
              </a:rPr>
            </a:br>
            <a:r>
              <a:rPr lang="en-CA" sz="3200" cap="none" dirty="0" smtClean="0">
                <a:latin typeface="Avenir Book"/>
                <a:ea typeface="Avenir Book"/>
                <a:cs typeface="Avenir Book"/>
                <a:sym typeface="Avenir Book"/>
              </a:rPr>
              <a:t> to the high group?</a:t>
            </a:r>
            <a:br>
              <a:rPr lang="en-CA" sz="3200" cap="none" dirty="0" smtClean="0">
                <a:latin typeface="Avenir Book"/>
                <a:ea typeface="Avenir Book"/>
                <a:cs typeface="Avenir Book"/>
                <a:sym typeface="Avenir Book"/>
              </a:rPr>
            </a:br>
            <a:r>
              <a:rPr lang="en-CA" sz="3200" cap="none" dirty="0" smtClean="0">
                <a:latin typeface="Avenir Book"/>
                <a:ea typeface="Avenir Book"/>
                <a:cs typeface="Avenir Book"/>
                <a:sym typeface="Avenir Book"/>
              </a:rPr>
              <a:t>if not, don’t enroll!</a:t>
            </a:r>
            <a:endParaRPr lang="en-CA" sz="3200" cap="none" dirty="0">
              <a:latin typeface="Avenir Book"/>
              <a:ea typeface="Avenir Book"/>
              <a:cs typeface="Avenir Book"/>
              <a:sym typeface="Avenir Book"/>
            </a:endParaRPr>
          </a:p>
        </p:txBody>
      </p:sp>
      <p:sp>
        <p:nvSpPr>
          <p:cNvPr id="5" name="Title 1"/>
          <p:cNvSpPr txBox="1">
            <a:spLocks/>
          </p:cNvSpPr>
          <p:nvPr/>
        </p:nvSpPr>
        <p:spPr>
          <a:xfrm>
            <a:off x="3174521" y="1965341"/>
            <a:ext cx="9115609" cy="320882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584200">
              <a:defRPr sz="7200" cap="all">
                <a:solidFill>
                  <a:srgbClr val="535353"/>
                </a:solidFill>
                <a:latin typeface="+mn-lt"/>
                <a:ea typeface="+mn-ea"/>
                <a:cs typeface="+mn-cs"/>
                <a:sym typeface="Gill Sans Light"/>
              </a:defRPr>
            </a:lvl1pPr>
            <a:lvl2pPr indent="228600" algn="ctr" defTabSz="584200">
              <a:defRPr sz="7200" cap="all">
                <a:solidFill>
                  <a:srgbClr val="535353"/>
                </a:solidFill>
                <a:latin typeface="+mn-lt"/>
                <a:ea typeface="+mn-ea"/>
                <a:cs typeface="+mn-cs"/>
                <a:sym typeface="Gill Sans Light"/>
              </a:defRPr>
            </a:lvl2pPr>
            <a:lvl3pPr indent="457200" algn="ctr" defTabSz="584200">
              <a:defRPr sz="7200" cap="all">
                <a:solidFill>
                  <a:srgbClr val="535353"/>
                </a:solidFill>
                <a:latin typeface="+mn-lt"/>
                <a:ea typeface="+mn-ea"/>
                <a:cs typeface="+mn-cs"/>
                <a:sym typeface="Gill Sans Light"/>
              </a:defRPr>
            </a:lvl3pPr>
            <a:lvl4pPr indent="685800" algn="ctr" defTabSz="584200">
              <a:defRPr sz="7200" cap="all">
                <a:solidFill>
                  <a:srgbClr val="535353"/>
                </a:solidFill>
                <a:latin typeface="+mn-lt"/>
                <a:ea typeface="+mn-ea"/>
                <a:cs typeface="+mn-cs"/>
                <a:sym typeface="Gill Sans Light"/>
              </a:defRPr>
            </a:lvl4pPr>
            <a:lvl5pPr indent="914400" algn="ctr" defTabSz="584200">
              <a:defRPr sz="7200" cap="all">
                <a:solidFill>
                  <a:srgbClr val="535353"/>
                </a:solidFill>
                <a:latin typeface="+mn-lt"/>
                <a:ea typeface="+mn-ea"/>
                <a:cs typeface="+mn-cs"/>
                <a:sym typeface="Gill Sans Light"/>
              </a:defRPr>
            </a:lvl5pPr>
            <a:lvl6pPr indent="1143000" algn="ctr" defTabSz="584200">
              <a:defRPr sz="7200" cap="all">
                <a:solidFill>
                  <a:srgbClr val="535353"/>
                </a:solidFill>
                <a:latin typeface="+mn-lt"/>
                <a:ea typeface="+mn-ea"/>
                <a:cs typeface="+mn-cs"/>
                <a:sym typeface="Gill Sans Light"/>
              </a:defRPr>
            </a:lvl6pPr>
            <a:lvl7pPr indent="1371600" algn="ctr" defTabSz="584200">
              <a:defRPr sz="7200" cap="all">
                <a:solidFill>
                  <a:srgbClr val="535353"/>
                </a:solidFill>
                <a:latin typeface="+mn-lt"/>
                <a:ea typeface="+mn-ea"/>
                <a:cs typeface="+mn-cs"/>
                <a:sym typeface="Gill Sans Light"/>
              </a:defRPr>
            </a:lvl7pPr>
            <a:lvl8pPr indent="1600200" algn="ctr" defTabSz="584200">
              <a:defRPr sz="7200" cap="all">
                <a:solidFill>
                  <a:srgbClr val="535353"/>
                </a:solidFill>
                <a:latin typeface="+mn-lt"/>
                <a:ea typeface="+mn-ea"/>
                <a:cs typeface="+mn-cs"/>
                <a:sym typeface="Gill Sans Light"/>
              </a:defRPr>
            </a:lvl8pPr>
            <a:lvl9pPr indent="1828800" algn="ctr" defTabSz="584200">
              <a:defRPr sz="7200" cap="all">
                <a:solidFill>
                  <a:srgbClr val="535353"/>
                </a:solidFill>
                <a:latin typeface="+mn-lt"/>
                <a:ea typeface="+mn-ea"/>
                <a:cs typeface="+mn-cs"/>
                <a:sym typeface="Gill Sans Light"/>
              </a:defRPr>
            </a:lvl9pPr>
          </a:lstStyle>
          <a:p>
            <a:pPr marL="304800" indent="-304800" defTabSz="457200">
              <a:buSzPct val="100000"/>
              <a:defRPr sz="1800">
                <a:solidFill>
                  <a:srgbClr val="000000"/>
                </a:solidFill>
              </a:defRPr>
            </a:pPr>
            <a:r>
              <a:rPr lang="en-CA" sz="3200" cap="none" dirty="0" smtClean="0">
                <a:latin typeface="Avenir Book"/>
              </a:rPr>
              <a:t>What </a:t>
            </a:r>
            <a:r>
              <a:rPr lang="en-CA" sz="3200" cap="none" dirty="0">
                <a:latin typeface="Avenir Book"/>
              </a:rPr>
              <a:t>is the effect of prescribing a higher dose (</a:t>
            </a:r>
            <a:r>
              <a:rPr lang="en-CA" sz="3200" u="sng" cap="none" dirty="0">
                <a:latin typeface="Avenir Book"/>
              </a:rPr>
              <a:t>&gt;</a:t>
            </a:r>
            <a:r>
              <a:rPr lang="en-CA" sz="3200" cap="none" dirty="0">
                <a:latin typeface="Avenir Book"/>
              </a:rPr>
              <a:t>2.2 grams/kg/day) of protein/amino acid administration compared to a low group prescribed </a:t>
            </a:r>
            <a:r>
              <a:rPr lang="en-CA" sz="3200" u="sng" cap="none" dirty="0">
                <a:latin typeface="Avenir Book"/>
              </a:rPr>
              <a:t>&lt;</a:t>
            </a:r>
            <a:r>
              <a:rPr lang="en-CA" sz="3200" cap="none" dirty="0">
                <a:latin typeface="Avenir Book"/>
              </a:rPr>
              <a:t>1.2 gram/kg/day on 60 day mortality?</a:t>
            </a:r>
            <a:endParaRPr lang="en-CA" sz="3600" cap="none" dirty="0">
              <a:solidFill>
                <a:srgbClr val="000000"/>
              </a:solidFill>
              <a:latin typeface="Avenir Book"/>
              <a:ea typeface="Avenir Book"/>
              <a:cs typeface="Avenir Book"/>
              <a:sym typeface="Avenir Book"/>
            </a:endParaRPr>
          </a:p>
        </p:txBody>
      </p:sp>
      <p:pic>
        <p:nvPicPr>
          <p:cNvPr id="7" name="Effort_Logo.png"/>
          <p:cNvPicPr/>
          <p:nvPr/>
        </p:nvPicPr>
        <p:blipFill>
          <a:blip r:embed="rId3">
            <a:extLst/>
          </a:blip>
          <a:srcRect r="30802" b="51271"/>
          <a:stretch>
            <a:fillRect/>
          </a:stretch>
        </p:blipFill>
        <p:spPr>
          <a:xfrm>
            <a:off x="10679502" y="194540"/>
            <a:ext cx="2910261" cy="1508226"/>
          </a:xfrm>
          <a:prstGeom prst="rect">
            <a:avLst/>
          </a:prstGeom>
          <a:ln w="12700">
            <a:miter lim="400000"/>
          </a:ln>
        </p:spPr>
      </p:pic>
      <p:pic>
        <p:nvPicPr>
          <p:cNvPr id="8" name="CCNLogo.png"/>
          <p:cNvPicPr/>
          <p:nvPr/>
        </p:nvPicPr>
        <p:blipFill>
          <a:blip r:embed="rId4">
            <a:extLst/>
          </a:blip>
          <a:stretch>
            <a:fillRect/>
          </a:stretch>
        </p:blipFill>
        <p:spPr>
          <a:xfrm>
            <a:off x="60169" y="194540"/>
            <a:ext cx="2370209" cy="1128934"/>
          </a:xfrm>
          <a:prstGeom prst="rect">
            <a:avLst/>
          </a:prstGeom>
          <a:ln w="12700">
            <a:miter lim="400000"/>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pic>
        <p:nvPicPr>
          <p:cNvPr id="10" name="Picture 9" descr="bean man.png"/>
          <p:cNvPicPr>
            <a:picLocks noChangeAspect="1"/>
          </p:cNvPicPr>
          <p:nvPr/>
        </p:nvPicPr>
        <p:blipFill>
          <a:blip r:embed="rId6" cstate="print">
            <a:clrChange>
              <a:clrFrom>
                <a:srgbClr val="FFFFFF"/>
              </a:clrFrom>
              <a:clrTo>
                <a:srgbClr val="FFFFFF">
                  <a:alpha val="0"/>
                </a:srgbClr>
              </a:clrTo>
            </a:clrChange>
            <a:duotone>
              <a:schemeClr val="accent6">
                <a:shade val="45000"/>
                <a:satMod val="135000"/>
              </a:schemeClr>
              <a:prstClr val="white"/>
            </a:duotone>
          </a:blip>
          <a:stretch>
            <a:fillRect/>
          </a:stretch>
        </p:blipFill>
        <p:spPr>
          <a:xfrm>
            <a:off x="1184950" y="3732998"/>
            <a:ext cx="1989571" cy="4271724"/>
          </a:xfrm>
          <a:prstGeom prst="rect">
            <a:avLst/>
          </a:prstGeom>
          <a:noFill/>
          <a:ln>
            <a:noFill/>
          </a:ln>
        </p:spPr>
      </p:pic>
    </p:spTree>
    <p:extLst>
      <p:ext uri="{BB962C8B-B14F-4D97-AF65-F5344CB8AC3E}">
        <p14:creationId xmlns:p14="http://schemas.microsoft.com/office/powerpoint/2010/main" val="10768936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p:cNvSpPr>
          <p:nvPr>
            <p:ph type="title"/>
          </p:nvPr>
        </p:nvSpPr>
        <p:spPr>
          <a:xfrm>
            <a:off x="2616199" y="1213708"/>
            <a:ext cx="7772401" cy="1143002"/>
          </a:xfrm>
          <a:prstGeom prst="rect">
            <a:avLst/>
          </a:prstGeom>
        </p:spPr>
        <p:txBody>
          <a:bodyPr lIns="45719" tIns="45719" rIns="45719" bIns="45719"/>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4000" b="1" spc="-40" dirty="0" smtClean="0">
                <a:solidFill>
                  <a:srgbClr val="0052E2"/>
                </a:solidFill>
              </a:rPr>
              <a:t>Intervention</a:t>
            </a:r>
            <a:endParaRPr sz="4000" b="1" spc="-40" dirty="0">
              <a:solidFill>
                <a:srgbClr val="0052E2"/>
              </a:solidFill>
            </a:endParaRPr>
          </a:p>
        </p:txBody>
      </p:sp>
      <p:sp>
        <p:nvSpPr>
          <p:cNvPr id="1042" name="Shape 1042"/>
          <p:cNvSpPr>
            <a:spLocks noGrp="1"/>
          </p:cNvSpPr>
          <p:nvPr>
            <p:ph type="body" idx="1"/>
          </p:nvPr>
        </p:nvSpPr>
        <p:spPr>
          <a:xfrm>
            <a:off x="690114" y="2537835"/>
            <a:ext cx="11628408" cy="5309995"/>
          </a:xfrm>
          <a:prstGeom prst="rect">
            <a:avLst/>
          </a:prstGeom>
        </p:spPr>
        <p:txBody>
          <a:bodyPr lIns="45719" tIns="45719" rIns="45719" bIns="45719" anchor="t">
            <a:noAutofit/>
          </a:bodyPr>
          <a:lstStyle/>
          <a:p>
            <a:pPr indent="0">
              <a:spcBef>
                <a:spcPts val="0"/>
              </a:spcBef>
            </a:pPr>
            <a:r>
              <a:rPr lang="en-GB" sz="3200" dirty="0"/>
              <a:t>Eligible </a:t>
            </a:r>
            <a:r>
              <a:rPr lang="en-GB" sz="3200" dirty="0" smtClean="0"/>
              <a:t>patients </a:t>
            </a:r>
            <a:r>
              <a:rPr lang="en-GB" sz="3200" dirty="0"/>
              <a:t>will be randomized to one of 2 </a:t>
            </a:r>
            <a:r>
              <a:rPr lang="en-GB" sz="3200" dirty="0" smtClean="0"/>
              <a:t>groups: </a:t>
            </a:r>
          </a:p>
          <a:p>
            <a:pPr lvl="1" indent="0">
              <a:spcBef>
                <a:spcPts val="0"/>
              </a:spcBef>
            </a:pPr>
            <a:r>
              <a:rPr lang="en-US" sz="2800" b="1" i="1" u="sng" dirty="0" smtClean="0"/>
              <a:t>High </a:t>
            </a:r>
            <a:r>
              <a:rPr lang="en-US" sz="2800" b="1" i="1" u="sng" dirty="0"/>
              <a:t>d</a:t>
            </a:r>
            <a:r>
              <a:rPr lang="en-US" sz="2800" b="1" i="1" u="sng" dirty="0" smtClean="0"/>
              <a:t>ose </a:t>
            </a:r>
            <a:r>
              <a:rPr lang="en-US" sz="2800" b="1" i="1" u="sng" dirty="0"/>
              <a:t>group</a:t>
            </a:r>
            <a:r>
              <a:rPr lang="en-US" sz="2800" b="1" i="1" dirty="0"/>
              <a:t>:</a:t>
            </a:r>
            <a:r>
              <a:rPr lang="en-US" sz="2800" b="1" dirty="0"/>
              <a:t> </a:t>
            </a:r>
            <a:r>
              <a:rPr lang="en-US" sz="2800" b="1" dirty="0" smtClean="0"/>
              <a:t> </a:t>
            </a:r>
            <a:r>
              <a:rPr lang="en-US" sz="2800" dirty="0" smtClean="0"/>
              <a:t>Patients </a:t>
            </a:r>
            <a:r>
              <a:rPr lang="en-US" sz="2800" dirty="0"/>
              <a:t>will </a:t>
            </a:r>
            <a:r>
              <a:rPr lang="en-US" sz="2800" dirty="0" smtClean="0"/>
              <a:t>be prescribed </a:t>
            </a:r>
            <a:r>
              <a:rPr lang="en-US" sz="2800" u="sng" dirty="0"/>
              <a:t>&gt;</a:t>
            </a:r>
            <a:r>
              <a:rPr lang="en-US" sz="2800" dirty="0" smtClean="0"/>
              <a:t>2.2 g/kg/day </a:t>
            </a:r>
            <a:r>
              <a:rPr lang="en-US" sz="2800" dirty="0"/>
              <a:t>  </a:t>
            </a:r>
            <a:endParaRPr lang="en-US" sz="2800" dirty="0" smtClean="0"/>
          </a:p>
          <a:p>
            <a:pPr lvl="1" indent="0">
              <a:spcBef>
                <a:spcPts val="0"/>
              </a:spcBef>
            </a:pPr>
            <a:r>
              <a:rPr lang="en-US" sz="2800" b="1" i="1" u="sng" dirty="0" smtClean="0"/>
              <a:t>Low dose group</a:t>
            </a:r>
            <a:r>
              <a:rPr lang="en-US" sz="2800" b="1" i="1" dirty="0"/>
              <a:t>:</a:t>
            </a:r>
            <a:r>
              <a:rPr lang="en-US" sz="2800" dirty="0"/>
              <a:t> Patients will be </a:t>
            </a:r>
            <a:r>
              <a:rPr lang="en-US" sz="2800" dirty="0" smtClean="0"/>
              <a:t>prescribed </a:t>
            </a:r>
            <a:r>
              <a:rPr lang="en-US" sz="2800" u="sng" dirty="0"/>
              <a:t>&lt;</a:t>
            </a:r>
            <a:r>
              <a:rPr lang="en-US" sz="2800" dirty="0"/>
              <a:t>1.2  g/kg/day </a:t>
            </a:r>
            <a:endParaRPr lang="en-US" sz="2800" dirty="0" smtClean="0"/>
          </a:p>
          <a:p>
            <a:pPr lvl="1" indent="0">
              <a:spcBef>
                <a:spcPts val="0"/>
              </a:spcBef>
            </a:pPr>
            <a:endParaRPr lang="en-US" sz="2800" dirty="0" smtClean="0"/>
          </a:p>
          <a:p>
            <a:pPr indent="0">
              <a:spcBef>
                <a:spcPts val="0"/>
              </a:spcBef>
            </a:pPr>
            <a:r>
              <a:rPr lang="en-US" sz="3200" b="1" dirty="0" smtClean="0"/>
              <a:t>BOTH groups</a:t>
            </a:r>
          </a:p>
          <a:p>
            <a:pPr lvl="1" indent="0">
              <a:spcBef>
                <a:spcPts val="0"/>
              </a:spcBef>
            </a:pPr>
            <a:r>
              <a:rPr lang="en-US" sz="2800" dirty="0"/>
              <a:t>U</a:t>
            </a:r>
            <a:r>
              <a:rPr lang="en-US" sz="2800" dirty="0" smtClean="0"/>
              <a:t>se </a:t>
            </a:r>
            <a:r>
              <a:rPr lang="en-US" sz="2800" dirty="0"/>
              <a:t>dry pre-ICU body weight </a:t>
            </a:r>
            <a:endParaRPr lang="en-US" sz="2800" dirty="0" smtClean="0"/>
          </a:p>
          <a:p>
            <a:pPr lvl="1" indent="0">
              <a:spcBef>
                <a:spcPts val="0"/>
              </a:spcBef>
            </a:pPr>
            <a:r>
              <a:rPr lang="en-US" sz="2800" dirty="0" smtClean="0"/>
              <a:t>Use IBW based on a BMI of 25, if BMI &gt;30</a:t>
            </a:r>
          </a:p>
          <a:p>
            <a:pPr lvl="1" indent="0">
              <a:spcBef>
                <a:spcPts val="0"/>
              </a:spcBef>
            </a:pPr>
            <a:r>
              <a:rPr lang="en-US" sz="2800" dirty="0" smtClean="0"/>
              <a:t>Achieve goals through </a:t>
            </a:r>
            <a:r>
              <a:rPr lang="en-US" sz="2800" dirty="0"/>
              <a:t>any combination of enteral and parental sources (as needed).  </a:t>
            </a:r>
            <a:endParaRPr lang="en-US" sz="2800" dirty="0" smtClean="0"/>
          </a:p>
          <a:p>
            <a:pPr lvl="1" indent="0">
              <a:spcBef>
                <a:spcPts val="0"/>
              </a:spcBef>
            </a:pPr>
            <a:r>
              <a:rPr lang="en-US" sz="2800" b="1" i="1" dirty="0" smtClean="0"/>
              <a:t>The </a:t>
            </a:r>
            <a:r>
              <a:rPr lang="en-US" sz="2800" b="1" i="1" dirty="0"/>
              <a:t>only difference between the 2 groups </a:t>
            </a:r>
            <a:r>
              <a:rPr lang="en-US" sz="2800" b="1" i="1" dirty="0" smtClean="0"/>
              <a:t>are the protein targets that </a:t>
            </a:r>
            <a:r>
              <a:rPr lang="en-US" sz="2800" b="1" i="1" dirty="0"/>
              <a:t>are set</a:t>
            </a:r>
            <a:r>
              <a:rPr lang="en-US" sz="2800" b="1" i="1" dirty="0" smtClean="0"/>
              <a:t>.</a:t>
            </a:r>
          </a:p>
          <a:p>
            <a:pPr lvl="1" indent="0">
              <a:spcBef>
                <a:spcPts val="0"/>
              </a:spcBef>
            </a:pPr>
            <a:r>
              <a:rPr lang="en-US" sz="2800" dirty="0" smtClean="0"/>
              <a:t>Success defined as achieving at least 80% of protein targets</a:t>
            </a:r>
            <a:endParaRPr lang="en-CA" sz="2800" dirty="0"/>
          </a:p>
          <a:p>
            <a:pPr indent="0">
              <a:spcBef>
                <a:spcPts val="0"/>
              </a:spcBef>
              <a:buNone/>
            </a:pPr>
            <a:endParaRPr lang="en-CA" sz="2800" dirty="0"/>
          </a:p>
        </p:txBody>
      </p:sp>
      <p:sp>
        <p:nvSpPr>
          <p:cNvPr id="1043" name="Shape 1043"/>
          <p:cNvSpPr/>
          <p:nvPr/>
        </p:nvSpPr>
        <p:spPr>
          <a:xfrm>
            <a:off x="1728718" y="2175584"/>
            <a:ext cx="9547364" cy="1"/>
          </a:xfrm>
          <a:prstGeom prst="line">
            <a:avLst/>
          </a:prstGeom>
          <a:ln w="6350">
            <a:solidFill>
              <a:srgbClr val="5A5F5E"/>
            </a:solidFill>
            <a:miter lim="400000"/>
          </a:ln>
        </p:spPr>
        <p:txBody>
          <a:bodyPr lIns="0" tIns="0" rIns="0" bIns="0" anchor="ctr"/>
          <a:lstStyle/>
          <a:p>
            <a:pPr lvl="0"/>
            <a:endParaRPr/>
          </a:p>
        </p:txBody>
      </p:sp>
      <p:pic>
        <p:nvPicPr>
          <p:cNvPr id="7" name="CCNLogo.png"/>
          <p:cNvPicPr/>
          <p:nvPr/>
        </p:nvPicPr>
        <p:blipFill>
          <a:blip r:embed="rId3">
            <a:extLst/>
          </a:blip>
          <a:stretch>
            <a:fillRect/>
          </a:stretch>
        </p:blipFill>
        <p:spPr>
          <a:xfrm>
            <a:off x="60170" y="194540"/>
            <a:ext cx="2153642" cy="972523"/>
          </a:xfrm>
          <a:prstGeom prst="rect">
            <a:avLst/>
          </a:prstGeom>
          <a:ln w="12700">
            <a:miter lim="400000"/>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674" y="194540"/>
            <a:ext cx="2007571" cy="1118617"/>
          </a:xfrm>
          <a:prstGeom prst="rect">
            <a:avLst/>
          </a:prstGeom>
        </p:spPr>
      </p:pic>
    </p:spTree>
    <p:extLst>
      <p:ext uri="{BB962C8B-B14F-4D97-AF65-F5344CB8AC3E}">
        <p14:creationId xmlns:p14="http://schemas.microsoft.com/office/powerpoint/2010/main" val="2127036203"/>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p:cNvSpPr>
          <p:nvPr>
            <p:ph type="title"/>
          </p:nvPr>
        </p:nvSpPr>
        <p:spPr>
          <a:xfrm>
            <a:off x="2616199" y="539386"/>
            <a:ext cx="7772401" cy="1143002"/>
          </a:xfrm>
          <a:prstGeom prst="rect">
            <a:avLst/>
          </a:prstGeom>
        </p:spPr>
        <p:txBody>
          <a:bodyPr lIns="45719" tIns="45719" rIns="45719" bIns="45719"/>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4000" b="1" spc="-40" dirty="0" smtClean="0">
                <a:solidFill>
                  <a:srgbClr val="0052E2"/>
                </a:solidFill>
              </a:rPr>
              <a:t>Intervention</a:t>
            </a:r>
            <a:endParaRPr sz="4000" b="1" spc="-40" dirty="0">
              <a:solidFill>
                <a:srgbClr val="0052E2"/>
              </a:solidFill>
            </a:endParaRPr>
          </a:p>
        </p:txBody>
      </p:sp>
      <p:sp>
        <p:nvSpPr>
          <p:cNvPr id="1042" name="Shape 1042"/>
          <p:cNvSpPr>
            <a:spLocks noGrp="1"/>
          </p:cNvSpPr>
          <p:nvPr>
            <p:ph type="body" idx="1"/>
          </p:nvPr>
        </p:nvSpPr>
        <p:spPr>
          <a:xfrm>
            <a:off x="360947" y="1621764"/>
            <a:ext cx="12130102" cy="5691285"/>
          </a:xfrm>
          <a:prstGeom prst="rect">
            <a:avLst/>
          </a:prstGeom>
        </p:spPr>
        <p:txBody>
          <a:bodyPr lIns="45719" tIns="45719" rIns="45719" bIns="45719" anchor="t">
            <a:noAutofit/>
          </a:bodyPr>
          <a:lstStyle/>
          <a:p>
            <a:pPr>
              <a:lnSpc>
                <a:spcPct val="100000"/>
              </a:lnSpc>
              <a:spcBef>
                <a:spcPts val="0"/>
              </a:spcBef>
            </a:pPr>
            <a:r>
              <a:rPr lang="en-CA" sz="2800" dirty="0" smtClean="0"/>
              <a:t>We encourage </a:t>
            </a:r>
            <a:r>
              <a:rPr lang="en-CA" sz="2800" dirty="0"/>
              <a:t>participating clinicians to be conservative in meeting energy targets and avoid overfeeding. </a:t>
            </a:r>
            <a:endParaRPr lang="en-CA" sz="2800" dirty="0" smtClean="0"/>
          </a:p>
          <a:p>
            <a:pPr>
              <a:lnSpc>
                <a:spcPct val="100000"/>
              </a:lnSpc>
              <a:spcBef>
                <a:spcPts val="0"/>
              </a:spcBef>
            </a:pPr>
            <a:endParaRPr lang="en-CA" sz="2800" dirty="0" smtClean="0"/>
          </a:p>
          <a:p>
            <a:pPr>
              <a:lnSpc>
                <a:spcPct val="100000"/>
              </a:lnSpc>
              <a:spcBef>
                <a:spcPts val="0"/>
              </a:spcBef>
            </a:pPr>
            <a:r>
              <a:rPr lang="en-CA" sz="2800" dirty="0" smtClean="0"/>
              <a:t>Energy prescription and intake should be the same between the 2 groups</a:t>
            </a:r>
          </a:p>
          <a:p>
            <a:pPr>
              <a:lnSpc>
                <a:spcPct val="100000"/>
              </a:lnSpc>
              <a:spcBef>
                <a:spcPts val="0"/>
              </a:spcBef>
            </a:pPr>
            <a:endParaRPr lang="en-CA" sz="2800" dirty="0" smtClean="0"/>
          </a:p>
          <a:p>
            <a:pPr>
              <a:lnSpc>
                <a:spcPct val="100000"/>
              </a:lnSpc>
              <a:spcBef>
                <a:spcPts val="0"/>
              </a:spcBef>
            </a:pPr>
            <a:r>
              <a:rPr lang="en-CA" sz="2800" dirty="0" smtClean="0"/>
              <a:t>For </a:t>
            </a:r>
            <a:r>
              <a:rPr lang="en-CA" sz="2800" dirty="0"/>
              <a:t>non-obese patients, we suggest that their caloric prescription be around </a:t>
            </a:r>
            <a:r>
              <a:rPr lang="en-CA" sz="2800" dirty="0" smtClean="0"/>
              <a:t>20-25 kcal/kg/day </a:t>
            </a:r>
            <a:r>
              <a:rPr lang="en-CA" sz="2800" dirty="0"/>
              <a:t>using a simple weight based formula. </a:t>
            </a:r>
            <a:endParaRPr lang="en-CA" sz="2800" dirty="0" smtClean="0"/>
          </a:p>
          <a:p>
            <a:pPr lvl="1">
              <a:lnSpc>
                <a:spcPct val="100000"/>
              </a:lnSpc>
              <a:spcBef>
                <a:spcPts val="0"/>
              </a:spcBef>
            </a:pPr>
            <a:r>
              <a:rPr lang="en-CA" sz="2400" dirty="0" smtClean="0"/>
              <a:t>If </a:t>
            </a:r>
            <a:r>
              <a:rPr lang="en-CA" sz="2400" dirty="0"/>
              <a:t>the site chooses to use more sophisticated equations or indirect calorimetry, that is permissible. </a:t>
            </a:r>
            <a:endParaRPr lang="en-CA" sz="2400" dirty="0" smtClean="0"/>
          </a:p>
          <a:p>
            <a:pPr lvl="1">
              <a:lnSpc>
                <a:spcPct val="100000"/>
              </a:lnSpc>
              <a:spcBef>
                <a:spcPts val="0"/>
              </a:spcBef>
            </a:pPr>
            <a:r>
              <a:rPr lang="en-CA" sz="2400" dirty="0" smtClean="0"/>
              <a:t>Its really important to avoid overfeeding defined as &gt;110% of prescribed amounts</a:t>
            </a:r>
          </a:p>
          <a:p>
            <a:pPr lvl="1">
              <a:lnSpc>
                <a:spcPct val="100000"/>
              </a:lnSpc>
              <a:spcBef>
                <a:spcPts val="0"/>
              </a:spcBef>
            </a:pPr>
            <a:endParaRPr lang="en-CA" sz="2800" dirty="0" smtClean="0"/>
          </a:p>
          <a:p>
            <a:pPr>
              <a:lnSpc>
                <a:spcPct val="100000"/>
              </a:lnSpc>
              <a:spcBef>
                <a:spcPts val="0"/>
              </a:spcBef>
            </a:pPr>
            <a:r>
              <a:rPr lang="en-CA" sz="2800" dirty="0" smtClean="0"/>
              <a:t>For </a:t>
            </a:r>
            <a:r>
              <a:rPr lang="en-CA" sz="2800" dirty="0"/>
              <a:t>obese patients, if indirect calorimetry is used, the goal of the nutritional prescription should be to provide energy not to exceed 65%–70% of measured requirements. </a:t>
            </a:r>
            <a:endParaRPr lang="en-CA" sz="2800" dirty="0" smtClean="0"/>
          </a:p>
          <a:p>
            <a:pPr lvl="1">
              <a:lnSpc>
                <a:spcPct val="100000"/>
              </a:lnSpc>
              <a:spcBef>
                <a:spcPts val="0"/>
              </a:spcBef>
            </a:pPr>
            <a:r>
              <a:rPr lang="en-CA" sz="2400" dirty="0" smtClean="0"/>
              <a:t>If </a:t>
            </a:r>
            <a:r>
              <a:rPr lang="en-CA" sz="2400" dirty="0"/>
              <a:t>indirect calorimetry is unavailable or not used, </a:t>
            </a:r>
            <a:r>
              <a:rPr lang="en-CA" sz="2400" dirty="0" smtClean="0"/>
              <a:t>we </a:t>
            </a:r>
            <a:r>
              <a:rPr lang="en-CA" sz="2400" dirty="0"/>
              <a:t>suggest using the weight-based equation 11–14 kcal/kg </a:t>
            </a:r>
            <a:r>
              <a:rPr lang="en-CA" sz="2400" b="1" dirty="0"/>
              <a:t>actual body weight </a:t>
            </a:r>
            <a:r>
              <a:rPr lang="en-CA" sz="2400" dirty="0"/>
              <a:t>per day for patients with BMI in the range of 30–50 and 22–25 kcal/kg </a:t>
            </a:r>
            <a:r>
              <a:rPr lang="en-CA" sz="2400" b="1" dirty="0"/>
              <a:t>ideal body weight </a:t>
            </a:r>
            <a:r>
              <a:rPr lang="en-CA" sz="2400" dirty="0"/>
              <a:t>per day for patients with BMI &gt;50</a:t>
            </a:r>
            <a:r>
              <a:rPr lang="en-CA" sz="2400" dirty="0" smtClean="0"/>
              <a:t>.</a:t>
            </a:r>
            <a:endParaRPr lang="en-CA" sz="2400" dirty="0"/>
          </a:p>
        </p:txBody>
      </p:sp>
      <p:sp>
        <p:nvSpPr>
          <p:cNvPr id="1043" name="Shape 1043"/>
          <p:cNvSpPr/>
          <p:nvPr/>
        </p:nvSpPr>
        <p:spPr>
          <a:xfrm>
            <a:off x="1728718" y="1519970"/>
            <a:ext cx="9547364" cy="1"/>
          </a:xfrm>
          <a:prstGeom prst="line">
            <a:avLst/>
          </a:prstGeom>
          <a:ln w="6350">
            <a:solidFill>
              <a:srgbClr val="5A5F5E"/>
            </a:solidFill>
            <a:miter lim="400000"/>
          </a:ln>
        </p:spPr>
        <p:txBody>
          <a:bodyPr lIns="0" tIns="0" rIns="0" bIns="0" anchor="ctr"/>
          <a:lstStyle/>
          <a:p>
            <a:pPr lvl="0"/>
            <a:endParaRPr/>
          </a:p>
        </p:txBody>
      </p:sp>
      <p:pic>
        <p:nvPicPr>
          <p:cNvPr id="6" name="CCNLogo.png"/>
          <p:cNvPicPr/>
          <p:nvPr/>
        </p:nvPicPr>
        <p:blipFill>
          <a:blip r:embed="rId3">
            <a:extLst/>
          </a:blip>
          <a:stretch>
            <a:fillRect/>
          </a:stretch>
        </p:blipFill>
        <p:spPr>
          <a:xfrm>
            <a:off x="60170" y="194540"/>
            <a:ext cx="1688620" cy="571270"/>
          </a:xfrm>
          <a:prstGeom prst="rect">
            <a:avLst/>
          </a:prstGeom>
          <a:ln w="12700">
            <a:miter lim="400000"/>
          </a:ln>
        </p:spPr>
      </p:pic>
    </p:spTree>
    <p:extLst>
      <p:ext uri="{BB962C8B-B14F-4D97-AF65-F5344CB8AC3E}">
        <p14:creationId xmlns:p14="http://schemas.microsoft.com/office/powerpoint/2010/main" val="834321229"/>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p:nvPr/>
        </p:nvSpPr>
        <p:spPr>
          <a:xfrm>
            <a:off x="3638428" y="9366762"/>
            <a:ext cx="6377259" cy="3385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defTabSz="914400">
              <a:defRPr sz="1600">
                <a:solidFill>
                  <a:srgbClr val="000000"/>
                </a:solidFill>
                <a:latin typeface="Avenir Next Demi Bold"/>
                <a:ea typeface="Avenir Next Demi Bold"/>
                <a:cs typeface="Avenir Next Demi Bold"/>
                <a:sym typeface="Avenir Next Demi Bold"/>
              </a:defRPr>
            </a:lvl1pPr>
          </a:lstStyle>
          <a:p>
            <a:pPr lvl="0">
              <a:defRPr sz="1800"/>
            </a:pPr>
            <a:r>
              <a:rPr sz="1600" dirty="0"/>
              <a:t>Am Heart J </a:t>
            </a:r>
            <a:r>
              <a:rPr sz="1600" dirty="0" smtClean="0"/>
              <a:t>2010:160:1042</a:t>
            </a:r>
            <a:r>
              <a:rPr lang="en-CA" sz="1600" dirty="0" smtClean="0"/>
              <a:t> and NEJM 2013;369:1587</a:t>
            </a:r>
            <a:endParaRPr sz="1600" dirty="0"/>
          </a:p>
        </p:txBody>
      </p:sp>
      <p:sp>
        <p:nvSpPr>
          <p:cNvPr id="428" name="Shape 428"/>
          <p:cNvSpPr>
            <a:spLocks noGrp="1"/>
          </p:cNvSpPr>
          <p:nvPr>
            <p:ph type="body" idx="1"/>
          </p:nvPr>
        </p:nvSpPr>
        <p:spPr>
          <a:xfrm>
            <a:off x="904480" y="4079209"/>
            <a:ext cx="11448546" cy="5379127"/>
          </a:xfrm>
          <a:prstGeom prst="rect">
            <a:avLst/>
          </a:prstGeom>
        </p:spPr>
        <p:txBody>
          <a:bodyPr lIns="45719" tIns="45719" rIns="45719" bIns="45719" anchor="t"/>
          <a:lstStyle/>
          <a:p>
            <a:pPr marL="304800" lvl="0" indent="-304800" defTabSz="457200">
              <a:spcBef>
                <a:spcPts val="0"/>
              </a:spcBef>
              <a:buSzPct val="100000"/>
              <a:defRPr sz="1800">
                <a:solidFill>
                  <a:srgbClr val="000000"/>
                </a:solidFill>
              </a:defRPr>
            </a:pPr>
            <a:r>
              <a:rPr sz="2400" dirty="0" smtClean="0">
                <a:latin typeface="Avenir Book"/>
                <a:ea typeface="Avenir Book"/>
                <a:cs typeface="Avenir Book"/>
                <a:sym typeface="Avenir Book"/>
              </a:rPr>
              <a:t>Randomized </a:t>
            </a:r>
            <a:r>
              <a:rPr sz="2400" dirty="0">
                <a:latin typeface="Avenir Book"/>
                <a:ea typeface="Avenir Book"/>
                <a:cs typeface="Avenir Book"/>
                <a:sym typeface="Avenir Book"/>
              </a:rPr>
              <a:t>patients undergoing angioplasty to manual thrombus aspiration or usual care. </a:t>
            </a:r>
            <a:endParaRPr lang="en-US" sz="2400" dirty="0" smtClean="0">
              <a:latin typeface="Avenir Book"/>
              <a:ea typeface="Avenir Book"/>
              <a:cs typeface="Avenir Book"/>
              <a:sym typeface="Avenir Book"/>
            </a:endParaRPr>
          </a:p>
          <a:p>
            <a:pPr marL="304800" lvl="0" indent="-304800" defTabSz="457200">
              <a:spcBef>
                <a:spcPts val="0"/>
              </a:spcBef>
              <a:buSzPct val="100000"/>
              <a:defRPr sz="1800">
                <a:solidFill>
                  <a:srgbClr val="000000"/>
                </a:solidFill>
              </a:defRPr>
            </a:pPr>
            <a:endParaRPr sz="2400" dirty="0">
              <a:latin typeface="Avenir Book"/>
              <a:ea typeface="Avenir Book"/>
              <a:cs typeface="Avenir Book"/>
              <a:sym typeface="Avenir Book"/>
            </a:endParaRPr>
          </a:p>
          <a:p>
            <a:pPr marL="304800" lvl="0" indent="-304800" defTabSz="457200">
              <a:spcBef>
                <a:spcPts val="0"/>
              </a:spcBef>
              <a:buSzPct val="100000"/>
              <a:defRPr sz="1800">
                <a:solidFill>
                  <a:srgbClr val="000000"/>
                </a:solidFill>
              </a:defRPr>
            </a:pPr>
            <a:r>
              <a:rPr sz="2400" dirty="0">
                <a:latin typeface="Avenir Book"/>
                <a:ea typeface="Avenir Book"/>
                <a:cs typeface="Avenir Book"/>
                <a:sym typeface="Avenir Book"/>
              </a:rPr>
              <a:t>Used existing national cardiac </a:t>
            </a:r>
            <a:r>
              <a:rPr sz="2400" dirty="0" smtClean="0">
                <a:latin typeface="Avenir Book"/>
                <a:ea typeface="Avenir Book"/>
                <a:cs typeface="Avenir Book"/>
                <a:sym typeface="Avenir Book"/>
              </a:rPr>
              <a:t>registries</a:t>
            </a:r>
            <a:endParaRPr lang="en-US" sz="2400" dirty="0" smtClean="0">
              <a:latin typeface="Avenir Book"/>
              <a:ea typeface="Avenir Book"/>
              <a:cs typeface="Avenir Book"/>
              <a:sym typeface="Avenir Book"/>
            </a:endParaRPr>
          </a:p>
          <a:p>
            <a:pPr marL="304800" lvl="0" indent="-304800" defTabSz="457200">
              <a:spcBef>
                <a:spcPts val="0"/>
              </a:spcBef>
              <a:buSzPct val="100000"/>
              <a:defRPr sz="1800">
                <a:solidFill>
                  <a:srgbClr val="000000"/>
                </a:solidFill>
              </a:defRPr>
            </a:pPr>
            <a:endParaRPr sz="2400" dirty="0">
              <a:latin typeface="Avenir Book"/>
              <a:ea typeface="Avenir Book"/>
              <a:cs typeface="Avenir Book"/>
              <a:sym typeface="Avenir Book"/>
            </a:endParaRPr>
          </a:p>
          <a:p>
            <a:pPr marL="304800" lvl="0" indent="-304800" defTabSz="457200">
              <a:spcBef>
                <a:spcPts val="0"/>
              </a:spcBef>
              <a:buSzPct val="100000"/>
              <a:defRPr sz="1800">
                <a:solidFill>
                  <a:srgbClr val="000000"/>
                </a:solidFill>
              </a:defRPr>
            </a:pPr>
            <a:r>
              <a:rPr sz="2400" dirty="0">
                <a:latin typeface="Avenir Book"/>
                <a:ea typeface="Avenir Book"/>
                <a:cs typeface="Avenir Book"/>
                <a:sym typeface="Avenir Book"/>
              </a:rPr>
              <a:t>Over 7000 patients were efficiently recruited from the registry to evaluate the study question and aside from the randomized intervention, the trial imposed no other study procedures and all data were collected by existing registries supported by funds from national or other hospital sources. </a:t>
            </a:r>
            <a:endParaRPr lang="en-US" sz="2400" dirty="0" smtClean="0">
              <a:latin typeface="Avenir Book"/>
              <a:ea typeface="Avenir Book"/>
              <a:cs typeface="Avenir Book"/>
              <a:sym typeface="Avenir Book"/>
            </a:endParaRPr>
          </a:p>
          <a:p>
            <a:pPr marL="304800" lvl="0" indent="-304800" defTabSz="457200">
              <a:spcBef>
                <a:spcPts val="0"/>
              </a:spcBef>
              <a:buSzPct val="100000"/>
              <a:defRPr sz="1800">
                <a:solidFill>
                  <a:srgbClr val="000000"/>
                </a:solidFill>
              </a:defRPr>
            </a:pPr>
            <a:endParaRPr lang="en-CA" sz="2400" dirty="0" smtClean="0">
              <a:latin typeface="Avenir Book"/>
              <a:ea typeface="Avenir Book"/>
              <a:cs typeface="Avenir Book"/>
              <a:sym typeface="Avenir Book"/>
            </a:endParaRPr>
          </a:p>
          <a:p>
            <a:pPr marL="304800" indent="-304800" defTabSz="457200">
              <a:spcBef>
                <a:spcPts val="0"/>
              </a:spcBef>
              <a:buSzPct val="100000"/>
              <a:defRPr sz="1800">
                <a:solidFill>
                  <a:srgbClr val="000000"/>
                </a:solidFill>
              </a:defRPr>
            </a:pPr>
            <a:r>
              <a:rPr lang="en-US" altLang="en-US" sz="2400" dirty="0"/>
              <a:t>Total incremental cost </a:t>
            </a:r>
            <a:r>
              <a:rPr lang="en-US" altLang="en-US" sz="2400" dirty="0" smtClean="0"/>
              <a:t>300,000 Euros; 50 Euros/patient </a:t>
            </a:r>
            <a:r>
              <a:rPr lang="en-US" altLang="en-US" sz="2400" dirty="0"/>
              <a:t>enrolled!</a:t>
            </a:r>
            <a:endParaRPr lang="en-CA" altLang="en-US" sz="2400" dirty="0"/>
          </a:p>
          <a:p>
            <a:pPr marL="0" lvl="0" indent="0" defTabSz="457200">
              <a:spcBef>
                <a:spcPts val="0"/>
              </a:spcBef>
              <a:buSzPct val="100000"/>
              <a:buNone/>
              <a:defRPr sz="1800">
                <a:solidFill>
                  <a:srgbClr val="000000"/>
                </a:solidFill>
              </a:defRPr>
            </a:pPr>
            <a:endParaRPr sz="2400" dirty="0">
              <a:latin typeface="Avenir Book"/>
              <a:ea typeface="Avenir Book"/>
              <a:cs typeface="Avenir Book"/>
              <a:sym typeface="Avenir Book"/>
            </a:endParaRPr>
          </a:p>
        </p:txBody>
      </p:sp>
      <p:pic>
        <p:nvPicPr>
          <p:cNvPr id="2" name="Picture 1"/>
          <p:cNvPicPr>
            <a:picLocks noChangeAspect="1"/>
          </p:cNvPicPr>
          <p:nvPr/>
        </p:nvPicPr>
        <p:blipFill>
          <a:blip r:embed="rId3"/>
          <a:stretch>
            <a:fillRect/>
          </a:stretch>
        </p:blipFill>
        <p:spPr>
          <a:xfrm>
            <a:off x="2061451" y="318481"/>
            <a:ext cx="9132002" cy="3505239"/>
          </a:xfrm>
          <a:prstGeom prst="rect">
            <a:avLst/>
          </a:prstGeom>
        </p:spPr>
      </p:pic>
      <p:pic>
        <p:nvPicPr>
          <p:cNvPr id="6" name="CCNLogo.png"/>
          <p:cNvPicPr/>
          <p:nvPr/>
        </p:nvPicPr>
        <p:blipFill>
          <a:blip r:embed="rId4">
            <a:extLst/>
          </a:blip>
          <a:stretch>
            <a:fillRect/>
          </a:stretch>
        </p:blipFill>
        <p:spPr>
          <a:xfrm>
            <a:off x="60170" y="194540"/>
            <a:ext cx="1688620" cy="57127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p:cNvSpPr>
          <p:nvPr>
            <p:ph type="title"/>
          </p:nvPr>
        </p:nvSpPr>
        <p:spPr>
          <a:xfrm>
            <a:off x="2616199" y="1213708"/>
            <a:ext cx="7772401" cy="1143002"/>
          </a:xfrm>
          <a:prstGeom prst="rect">
            <a:avLst/>
          </a:prstGeom>
        </p:spPr>
        <p:txBody>
          <a:bodyPr lIns="45719" tIns="45719" rIns="45719" bIns="45719"/>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4000" b="1" spc="-40" dirty="0" smtClean="0">
                <a:solidFill>
                  <a:srgbClr val="0052E2"/>
                </a:solidFill>
              </a:rPr>
              <a:t>FAQ re: Intervention</a:t>
            </a:r>
            <a:endParaRPr sz="4000" b="1" spc="-40" dirty="0">
              <a:solidFill>
                <a:srgbClr val="0052E2"/>
              </a:solidFill>
            </a:endParaRPr>
          </a:p>
        </p:txBody>
      </p:sp>
      <p:sp>
        <p:nvSpPr>
          <p:cNvPr id="1042" name="Shape 1042"/>
          <p:cNvSpPr>
            <a:spLocks noGrp="1"/>
          </p:cNvSpPr>
          <p:nvPr>
            <p:ph type="body" idx="1"/>
          </p:nvPr>
        </p:nvSpPr>
        <p:spPr>
          <a:xfrm>
            <a:off x="228600" y="2537835"/>
            <a:ext cx="12477750" cy="6930015"/>
          </a:xfrm>
          <a:prstGeom prst="rect">
            <a:avLst/>
          </a:prstGeom>
        </p:spPr>
        <p:txBody>
          <a:bodyPr lIns="45719" tIns="45719" rIns="45719" bIns="45719" anchor="t">
            <a:noAutofit/>
          </a:bodyPr>
          <a:lstStyle/>
          <a:p>
            <a:pPr indent="0">
              <a:spcBef>
                <a:spcPts val="0"/>
              </a:spcBef>
              <a:buNone/>
            </a:pPr>
            <a:r>
              <a:rPr lang="en-CA" sz="2800" dirty="0" smtClean="0">
                <a:solidFill>
                  <a:srgbClr val="000000"/>
                </a:solidFill>
              </a:rPr>
              <a:t>“How do I achieve the higher doses of protein? Is their a particularly product or strategy you are recommending?”</a:t>
            </a:r>
          </a:p>
          <a:p>
            <a:pPr indent="0">
              <a:spcBef>
                <a:spcPts val="0"/>
              </a:spcBef>
              <a:buNone/>
            </a:pPr>
            <a:endParaRPr lang="en-CA" sz="2800" dirty="0" smtClean="0">
              <a:solidFill>
                <a:srgbClr val="000000"/>
              </a:solidFill>
            </a:endParaRPr>
          </a:p>
          <a:p>
            <a:pPr indent="0">
              <a:spcBef>
                <a:spcPts val="0"/>
              </a:spcBef>
              <a:buNone/>
            </a:pPr>
            <a:r>
              <a:rPr lang="en-CA" sz="2800" b="1" dirty="0" smtClean="0">
                <a:solidFill>
                  <a:srgbClr val="000000"/>
                </a:solidFill>
              </a:rPr>
              <a:t>ANS: No. this is a pragmatic trial in which the only thing that you are constrained to do is prescribe a high or usual amount of protein. There </a:t>
            </a:r>
            <a:r>
              <a:rPr lang="en-CA" sz="2800" b="1" dirty="0">
                <a:solidFill>
                  <a:srgbClr val="000000"/>
                </a:solidFill>
              </a:rPr>
              <a:t>is </a:t>
            </a:r>
            <a:r>
              <a:rPr lang="en-CA" sz="2800" b="1" dirty="0" smtClean="0">
                <a:solidFill>
                  <a:srgbClr val="000000"/>
                </a:solidFill>
              </a:rPr>
              <a:t>prescribed way achieve the high protein intake. You can use all products, protocols and strategies available to you.</a:t>
            </a:r>
          </a:p>
          <a:p>
            <a:pPr indent="0">
              <a:spcBef>
                <a:spcPts val="0"/>
              </a:spcBef>
              <a:buNone/>
            </a:pPr>
            <a:endParaRPr lang="en-CA" sz="2800" b="1" dirty="0">
              <a:solidFill>
                <a:srgbClr val="000000"/>
              </a:solidFill>
            </a:endParaRPr>
          </a:p>
          <a:p>
            <a:pPr indent="0">
              <a:spcBef>
                <a:spcPts val="0"/>
              </a:spcBef>
              <a:buNone/>
            </a:pPr>
            <a:r>
              <a:rPr lang="en-CA" sz="2800" b="1" dirty="0" smtClean="0">
                <a:solidFill>
                  <a:srgbClr val="000000"/>
                </a:solidFill>
              </a:rPr>
              <a:t>Note: you should get involved in this trial if you don’t have products or protocols that guarantee that you can achieve near goal in the high group. </a:t>
            </a:r>
            <a:endParaRPr lang="en-CA" sz="2800" dirty="0"/>
          </a:p>
          <a:p>
            <a:pPr indent="0">
              <a:spcBef>
                <a:spcPts val="0"/>
              </a:spcBef>
              <a:buNone/>
            </a:pPr>
            <a:endParaRPr lang="en-CA" sz="2800" dirty="0"/>
          </a:p>
        </p:txBody>
      </p:sp>
      <p:sp>
        <p:nvSpPr>
          <p:cNvPr id="1043" name="Shape 1043"/>
          <p:cNvSpPr/>
          <p:nvPr/>
        </p:nvSpPr>
        <p:spPr>
          <a:xfrm>
            <a:off x="1728718" y="2175584"/>
            <a:ext cx="9547364" cy="1"/>
          </a:xfrm>
          <a:prstGeom prst="line">
            <a:avLst/>
          </a:prstGeom>
          <a:ln w="6350">
            <a:solidFill>
              <a:srgbClr val="5A5F5E"/>
            </a:solidFill>
            <a:miter lim="400000"/>
          </a:ln>
        </p:spPr>
        <p:txBody>
          <a:bodyPr lIns="0" tIns="0" rIns="0" bIns="0" anchor="ctr"/>
          <a:lstStyle/>
          <a:p>
            <a:pPr lvl="0"/>
            <a:endParaRPr/>
          </a:p>
        </p:txBody>
      </p:sp>
      <p:pic>
        <p:nvPicPr>
          <p:cNvPr id="7" name="CCNLogo.png"/>
          <p:cNvPicPr/>
          <p:nvPr/>
        </p:nvPicPr>
        <p:blipFill>
          <a:blip r:embed="rId3">
            <a:extLst/>
          </a:blip>
          <a:stretch>
            <a:fillRect/>
          </a:stretch>
        </p:blipFill>
        <p:spPr>
          <a:xfrm>
            <a:off x="60170" y="194540"/>
            <a:ext cx="2153642" cy="972523"/>
          </a:xfrm>
          <a:prstGeom prst="rect">
            <a:avLst/>
          </a:prstGeom>
          <a:ln w="12700">
            <a:miter lim="400000"/>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674" y="194540"/>
            <a:ext cx="2209449" cy="924397"/>
          </a:xfrm>
          <a:prstGeom prst="rect">
            <a:avLst/>
          </a:prstGeom>
        </p:spPr>
      </p:pic>
    </p:spTree>
    <p:extLst>
      <p:ext uri="{BB962C8B-B14F-4D97-AF65-F5344CB8AC3E}">
        <p14:creationId xmlns:p14="http://schemas.microsoft.com/office/powerpoint/2010/main" val="25859808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33426" y="1999716"/>
            <a:ext cx="12058281" cy="667406"/>
          </a:xfrm>
        </p:spPr>
        <p:txBody>
          <a:bodyPr>
            <a:normAutofit/>
          </a:bodyPr>
          <a:lstStyle/>
          <a:p>
            <a:r>
              <a:rPr lang="en-CA" altLang="en-US" sz="3982" b="1" cap="none" dirty="0" smtClean="0">
                <a:solidFill>
                  <a:srgbClr val="0052E2"/>
                </a:solidFill>
                <a:latin typeface="Avenir Next Condensed"/>
              </a:rPr>
              <a:t>Use of High Protein Containing Enteral Solutions</a:t>
            </a:r>
            <a:endParaRPr lang="en-CA" altLang="en-US" sz="3982" b="1" cap="none" dirty="0">
              <a:solidFill>
                <a:srgbClr val="0052E2"/>
              </a:solidFill>
              <a:latin typeface="Avenir Next Condensed"/>
            </a:endParaRPr>
          </a:p>
        </p:txBody>
      </p:sp>
      <p:sp>
        <p:nvSpPr>
          <p:cNvPr id="12" name="Shape 72"/>
          <p:cNvSpPr/>
          <p:nvPr/>
        </p:nvSpPr>
        <p:spPr>
          <a:xfrm>
            <a:off x="1075654" y="3193070"/>
            <a:ext cx="11173827" cy="1"/>
          </a:xfrm>
          <a:prstGeom prst="line">
            <a:avLst/>
          </a:prstGeom>
          <a:ln w="6350">
            <a:solidFill>
              <a:srgbClr val="5A5F5E"/>
            </a:solidFill>
            <a:miter lim="400000"/>
          </a:ln>
        </p:spPr>
        <p:txBody>
          <a:bodyPr lIns="0" tIns="0" rIns="0" bIns="0" anchor="ctr"/>
          <a:lstStyle/>
          <a:p>
            <a:pPr lvl="0"/>
            <a:endParaRPr/>
          </a:p>
        </p:txBody>
      </p:sp>
      <p:pic>
        <p:nvPicPr>
          <p:cNvPr id="15" name="Effort_Logo.png"/>
          <p:cNvPicPr/>
          <p:nvPr/>
        </p:nvPicPr>
        <p:blipFill>
          <a:blip r:embed="rId2">
            <a:extLst/>
          </a:blip>
          <a:srcRect r="30802" b="51271"/>
          <a:stretch>
            <a:fillRect/>
          </a:stretch>
        </p:blipFill>
        <p:spPr>
          <a:xfrm>
            <a:off x="10679502" y="194540"/>
            <a:ext cx="2910261" cy="1508226"/>
          </a:xfrm>
          <a:prstGeom prst="rect">
            <a:avLst/>
          </a:prstGeom>
          <a:ln w="12700">
            <a:miter lim="400000"/>
          </a:ln>
        </p:spPr>
      </p:pic>
      <p:pic>
        <p:nvPicPr>
          <p:cNvPr id="14" name="CCNLogo.png"/>
          <p:cNvPicPr/>
          <p:nvPr/>
        </p:nvPicPr>
        <p:blipFill>
          <a:blip r:embed="rId3">
            <a:extLst/>
          </a:blip>
          <a:stretch>
            <a:fillRect/>
          </a:stretch>
        </p:blipFill>
        <p:spPr>
          <a:xfrm>
            <a:off x="60169" y="194540"/>
            <a:ext cx="2370209" cy="1128934"/>
          </a:xfrm>
          <a:prstGeom prst="rect">
            <a:avLst/>
          </a:prstGeom>
          <a:ln w="12700">
            <a:miter lim="400000"/>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
        <p:nvSpPr>
          <p:cNvPr id="20" name="TextBox 19"/>
          <p:cNvSpPr txBox="1"/>
          <p:nvPr/>
        </p:nvSpPr>
        <p:spPr>
          <a:xfrm>
            <a:off x="8951910" y="9143260"/>
            <a:ext cx="4052890" cy="486287"/>
          </a:xfrm>
          <a:prstGeom prst="rect">
            <a:avLst/>
          </a:prstGeom>
          <a:noFill/>
        </p:spPr>
        <p:txBody>
          <a:bodyPr wrap="square" rtlCol="0">
            <a:spAutoFit/>
          </a:bodyPr>
          <a:lstStyle/>
          <a:p>
            <a:pPr algn="l" defTabSz="1300460" rtl="0" fontAlgn="base">
              <a:spcBef>
                <a:spcPct val="0"/>
              </a:spcBef>
              <a:spcAft>
                <a:spcPct val="0"/>
              </a:spcAft>
            </a:pPr>
            <a:r>
              <a:rPr lang="en-CA" sz="2560" kern="1200" dirty="0" smtClean="0">
                <a:solidFill>
                  <a:schemeClr val="bg1"/>
                </a:solidFill>
                <a:cs typeface="Arial" charset="0"/>
              </a:rPr>
              <a:t>Van Zanten </a:t>
            </a:r>
            <a:r>
              <a:rPr lang="en-CA" sz="2560" kern="1200" dirty="0" err="1" smtClean="0">
                <a:solidFill>
                  <a:schemeClr val="bg1"/>
                </a:solidFill>
                <a:cs typeface="Arial" charset="0"/>
              </a:rPr>
              <a:t>Crit</a:t>
            </a:r>
            <a:r>
              <a:rPr lang="en-CA" sz="2560" kern="1200" dirty="0" smtClean="0">
                <a:solidFill>
                  <a:schemeClr val="bg1"/>
                </a:solidFill>
                <a:cs typeface="Arial" charset="0"/>
              </a:rPr>
              <a:t> Care 2018</a:t>
            </a:r>
            <a:endParaRPr lang="en-CA" sz="2560" kern="1200" dirty="0">
              <a:solidFill>
                <a:schemeClr val="bg1"/>
              </a:solidFill>
              <a:cs typeface="Arial" charset="0"/>
            </a:endParaRPr>
          </a:p>
        </p:txBody>
      </p:sp>
      <p:pic>
        <p:nvPicPr>
          <p:cNvPr id="2" name="Picture 1"/>
          <p:cNvPicPr>
            <a:picLocks noChangeAspect="1"/>
          </p:cNvPicPr>
          <p:nvPr/>
        </p:nvPicPr>
        <p:blipFill>
          <a:blip r:embed="rId5"/>
          <a:stretch>
            <a:fillRect/>
          </a:stretch>
        </p:blipFill>
        <p:spPr>
          <a:xfrm>
            <a:off x="633426" y="3321060"/>
            <a:ext cx="6013405" cy="2480965"/>
          </a:xfrm>
          <a:prstGeom prst="rect">
            <a:avLst/>
          </a:prstGeom>
        </p:spPr>
      </p:pic>
      <p:pic>
        <p:nvPicPr>
          <p:cNvPr id="3" name="Picture 2"/>
          <p:cNvPicPr>
            <a:picLocks noChangeAspect="1"/>
          </p:cNvPicPr>
          <p:nvPr/>
        </p:nvPicPr>
        <p:blipFill>
          <a:blip r:embed="rId6"/>
          <a:stretch>
            <a:fillRect/>
          </a:stretch>
        </p:blipFill>
        <p:spPr>
          <a:xfrm>
            <a:off x="6843743" y="3193070"/>
            <a:ext cx="5290889" cy="5878806"/>
          </a:xfrm>
          <a:prstGeom prst="rect">
            <a:avLst/>
          </a:prstGeom>
        </p:spPr>
      </p:pic>
    </p:spTree>
    <p:extLst>
      <p:ext uri="{BB962C8B-B14F-4D97-AF65-F5344CB8AC3E}">
        <p14:creationId xmlns:p14="http://schemas.microsoft.com/office/powerpoint/2010/main" val="2286756725"/>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33426" y="1999716"/>
            <a:ext cx="12058281" cy="667406"/>
          </a:xfrm>
        </p:spPr>
        <p:txBody>
          <a:bodyPr>
            <a:normAutofit fontScale="90000"/>
          </a:bodyPr>
          <a:lstStyle/>
          <a:p>
            <a:r>
              <a:rPr lang="en-CA" altLang="en-US" sz="3982" b="1" cap="none" dirty="0">
                <a:solidFill>
                  <a:srgbClr val="0052E2"/>
                </a:solidFill>
                <a:latin typeface="Avenir Next Condensed"/>
              </a:rPr>
              <a:t>Effect of Protein Supplements q6h to a dose of </a:t>
            </a:r>
            <a:r>
              <a:rPr lang="en-CA" altLang="en-US" sz="3982" b="1" cap="none" dirty="0" smtClean="0">
                <a:solidFill>
                  <a:srgbClr val="0052E2"/>
                </a:solidFill>
                <a:latin typeface="Avenir Next Condensed"/>
              </a:rPr>
              <a:t>1-.1.5 </a:t>
            </a:r>
            <a:r>
              <a:rPr lang="en-CA" altLang="en-US" sz="3982" b="1" cap="none" dirty="0">
                <a:solidFill>
                  <a:srgbClr val="0052E2"/>
                </a:solidFill>
                <a:latin typeface="Avenir Next Condensed"/>
              </a:rPr>
              <a:t>gm/kg/day</a:t>
            </a:r>
          </a:p>
        </p:txBody>
      </p:sp>
      <p:sp>
        <p:nvSpPr>
          <p:cNvPr id="12" name="Shape 72"/>
          <p:cNvSpPr/>
          <p:nvPr/>
        </p:nvSpPr>
        <p:spPr>
          <a:xfrm>
            <a:off x="1075654" y="3193070"/>
            <a:ext cx="11173827" cy="1"/>
          </a:xfrm>
          <a:prstGeom prst="line">
            <a:avLst/>
          </a:prstGeom>
          <a:ln w="6350">
            <a:solidFill>
              <a:srgbClr val="5A5F5E"/>
            </a:solidFill>
            <a:miter lim="400000"/>
          </a:ln>
        </p:spPr>
        <p:txBody>
          <a:bodyPr lIns="0" tIns="0" rIns="0" bIns="0" anchor="ctr"/>
          <a:lstStyle/>
          <a:p>
            <a:pPr lvl="0"/>
            <a:endParaRPr/>
          </a:p>
        </p:txBody>
      </p:sp>
      <p:pic>
        <p:nvPicPr>
          <p:cNvPr id="15" name="Effort_Logo.png"/>
          <p:cNvPicPr/>
          <p:nvPr/>
        </p:nvPicPr>
        <p:blipFill>
          <a:blip r:embed="rId2">
            <a:extLst/>
          </a:blip>
          <a:srcRect r="30802" b="51271"/>
          <a:stretch>
            <a:fillRect/>
          </a:stretch>
        </p:blipFill>
        <p:spPr>
          <a:xfrm>
            <a:off x="10679502" y="194540"/>
            <a:ext cx="2910261" cy="1508226"/>
          </a:xfrm>
          <a:prstGeom prst="rect">
            <a:avLst/>
          </a:prstGeom>
          <a:ln w="12700">
            <a:miter lim="400000"/>
          </a:ln>
        </p:spPr>
      </p:pic>
      <p:pic>
        <p:nvPicPr>
          <p:cNvPr id="14" name="CCNLogo.png"/>
          <p:cNvPicPr/>
          <p:nvPr/>
        </p:nvPicPr>
        <p:blipFill>
          <a:blip r:embed="rId3">
            <a:extLst/>
          </a:blip>
          <a:stretch>
            <a:fillRect/>
          </a:stretch>
        </p:blipFill>
        <p:spPr>
          <a:xfrm>
            <a:off x="60169" y="194540"/>
            <a:ext cx="2370209" cy="1128934"/>
          </a:xfrm>
          <a:prstGeom prst="rect">
            <a:avLst/>
          </a:prstGeom>
          <a:ln w="12700">
            <a:miter lim="400000"/>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773" y="3452749"/>
            <a:ext cx="4107210" cy="5034593"/>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3135" y="3506482"/>
            <a:ext cx="3833874" cy="498086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6161" y="3506482"/>
            <a:ext cx="3365375" cy="4980860"/>
          </a:xfrm>
          <a:prstGeom prst="rect">
            <a:avLst/>
          </a:prstGeom>
        </p:spPr>
      </p:pic>
      <p:sp>
        <p:nvSpPr>
          <p:cNvPr id="20" name="TextBox 19"/>
          <p:cNvSpPr txBox="1"/>
          <p:nvPr/>
        </p:nvSpPr>
        <p:spPr>
          <a:xfrm>
            <a:off x="9076161" y="8747020"/>
            <a:ext cx="4052890" cy="486287"/>
          </a:xfrm>
          <a:prstGeom prst="rect">
            <a:avLst/>
          </a:prstGeom>
          <a:noFill/>
        </p:spPr>
        <p:txBody>
          <a:bodyPr wrap="square" rtlCol="0">
            <a:spAutoFit/>
          </a:bodyPr>
          <a:lstStyle/>
          <a:p>
            <a:pPr algn="l" defTabSz="1300460" rtl="0" fontAlgn="base">
              <a:spcBef>
                <a:spcPct val="0"/>
              </a:spcBef>
              <a:spcAft>
                <a:spcPct val="0"/>
              </a:spcAft>
            </a:pPr>
            <a:r>
              <a:rPr lang="en-CA" sz="2560" kern="1200" dirty="0" smtClean="0">
                <a:solidFill>
                  <a:schemeClr val="bg1"/>
                </a:solidFill>
                <a:cs typeface="Arial" charset="0"/>
              </a:rPr>
              <a:t>Heyland </a:t>
            </a:r>
            <a:r>
              <a:rPr lang="en-CA" sz="2560" kern="1200" dirty="0">
                <a:solidFill>
                  <a:schemeClr val="bg1"/>
                </a:solidFill>
                <a:cs typeface="Arial" charset="0"/>
              </a:rPr>
              <a:t>NCP </a:t>
            </a:r>
            <a:r>
              <a:rPr lang="en-CA" sz="2560" kern="1200" dirty="0" smtClean="0">
                <a:solidFill>
                  <a:schemeClr val="bg1"/>
                </a:solidFill>
                <a:cs typeface="Arial" charset="0"/>
              </a:rPr>
              <a:t>2017</a:t>
            </a:r>
            <a:endParaRPr lang="en-CA" sz="2560" kern="1200" dirty="0">
              <a:solidFill>
                <a:schemeClr val="bg1"/>
              </a:solidFill>
              <a:cs typeface="Arial" charset="0"/>
            </a:endParaRPr>
          </a:p>
        </p:txBody>
      </p:sp>
    </p:spTree>
    <p:extLst>
      <p:ext uri="{BB962C8B-B14F-4D97-AF65-F5344CB8AC3E}">
        <p14:creationId xmlns:p14="http://schemas.microsoft.com/office/powerpoint/2010/main" val="390672182"/>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33426" y="1999716"/>
            <a:ext cx="12058281" cy="667406"/>
          </a:xfrm>
        </p:spPr>
        <p:txBody>
          <a:bodyPr>
            <a:normAutofit fontScale="90000"/>
          </a:bodyPr>
          <a:lstStyle/>
          <a:p>
            <a:r>
              <a:rPr lang="en-CA" altLang="en-US" sz="3982" b="1" cap="none" dirty="0">
                <a:solidFill>
                  <a:srgbClr val="0052E2"/>
                </a:solidFill>
                <a:latin typeface="Avenir Next Condensed"/>
              </a:rPr>
              <a:t>Results of Supplemental PN in Nutritionally High-risk ICU patients: The TOP UP Study</a:t>
            </a:r>
          </a:p>
        </p:txBody>
      </p:sp>
      <p:sp>
        <p:nvSpPr>
          <p:cNvPr id="12" name="Shape 72"/>
          <p:cNvSpPr/>
          <p:nvPr/>
        </p:nvSpPr>
        <p:spPr>
          <a:xfrm>
            <a:off x="1075654" y="3193070"/>
            <a:ext cx="11173827" cy="1"/>
          </a:xfrm>
          <a:prstGeom prst="line">
            <a:avLst/>
          </a:prstGeom>
          <a:ln w="6350">
            <a:solidFill>
              <a:srgbClr val="5A5F5E"/>
            </a:solidFill>
            <a:miter lim="400000"/>
          </a:ln>
        </p:spPr>
        <p:txBody>
          <a:bodyPr lIns="0" tIns="0" rIns="0" bIns="0" anchor="ctr"/>
          <a:lstStyle/>
          <a:p>
            <a:pPr lvl="0"/>
            <a:endParaRPr/>
          </a:p>
        </p:txBody>
      </p:sp>
      <p:pic>
        <p:nvPicPr>
          <p:cNvPr id="15" name="Effort_Logo.png"/>
          <p:cNvPicPr/>
          <p:nvPr/>
        </p:nvPicPr>
        <p:blipFill>
          <a:blip r:embed="rId2">
            <a:extLst/>
          </a:blip>
          <a:srcRect r="30802" b="51271"/>
          <a:stretch>
            <a:fillRect/>
          </a:stretch>
        </p:blipFill>
        <p:spPr>
          <a:xfrm>
            <a:off x="10679502" y="194540"/>
            <a:ext cx="2910261" cy="1508226"/>
          </a:xfrm>
          <a:prstGeom prst="rect">
            <a:avLst/>
          </a:prstGeom>
          <a:ln w="12700">
            <a:miter lim="400000"/>
          </a:ln>
        </p:spPr>
      </p:pic>
      <p:pic>
        <p:nvPicPr>
          <p:cNvPr id="14" name="CCNLogo.png"/>
          <p:cNvPicPr/>
          <p:nvPr/>
        </p:nvPicPr>
        <p:blipFill>
          <a:blip r:embed="rId3">
            <a:extLst/>
          </a:blip>
          <a:stretch>
            <a:fillRect/>
          </a:stretch>
        </p:blipFill>
        <p:spPr>
          <a:xfrm>
            <a:off x="60169" y="194540"/>
            <a:ext cx="2370209" cy="1128934"/>
          </a:xfrm>
          <a:prstGeom prst="rect">
            <a:avLst/>
          </a:prstGeom>
          <a:ln w="12700">
            <a:miter lim="400000"/>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
        <p:nvSpPr>
          <p:cNvPr id="20" name="TextBox 19"/>
          <p:cNvSpPr txBox="1"/>
          <p:nvPr/>
        </p:nvSpPr>
        <p:spPr>
          <a:xfrm>
            <a:off x="9076161" y="8975620"/>
            <a:ext cx="4052890" cy="486287"/>
          </a:xfrm>
          <a:prstGeom prst="rect">
            <a:avLst/>
          </a:prstGeom>
          <a:noFill/>
        </p:spPr>
        <p:txBody>
          <a:bodyPr wrap="square" rtlCol="0">
            <a:spAutoFit/>
          </a:bodyPr>
          <a:lstStyle/>
          <a:p>
            <a:pPr algn="l" defTabSz="1300460" rtl="0" fontAlgn="base">
              <a:spcBef>
                <a:spcPct val="0"/>
              </a:spcBef>
              <a:spcAft>
                <a:spcPct val="0"/>
              </a:spcAft>
            </a:pPr>
            <a:r>
              <a:rPr lang="en-CA" sz="2560" kern="1200" dirty="0" err="1" smtClean="0">
                <a:solidFill>
                  <a:schemeClr val="bg1"/>
                </a:solidFill>
                <a:cs typeface="Arial" charset="0"/>
              </a:rPr>
              <a:t>Wischmeyer</a:t>
            </a:r>
            <a:r>
              <a:rPr lang="en-CA" sz="2560" kern="1200" dirty="0" smtClean="0">
                <a:solidFill>
                  <a:schemeClr val="bg1"/>
                </a:solidFill>
                <a:cs typeface="Arial" charset="0"/>
              </a:rPr>
              <a:t> CC 2017</a:t>
            </a:r>
            <a:endParaRPr lang="en-CA" sz="2560" kern="1200" dirty="0">
              <a:solidFill>
                <a:schemeClr val="bg1"/>
              </a:solidFill>
              <a:cs typeface="Arial"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444688516"/>
              </p:ext>
            </p:extLst>
          </p:nvPr>
        </p:nvGraphicFramePr>
        <p:xfrm>
          <a:off x="1245273" y="3103120"/>
          <a:ext cx="10991954" cy="5436501"/>
        </p:xfrm>
        <a:graphic>
          <a:graphicData uri="http://schemas.openxmlformats.org/drawingml/2006/table">
            <a:tbl>
              <a:tblPr firstRow="1" firstCol="1" bandRow="1" bandCol="1"/>
              <a:tblGrid>
                <a:gridCol w="3504434"/>
                <a:gridCol w="1427416"/>
                <a:gridCol w="1401772"/>
                <a:gridCol w="3162537"/>
                <a:gridCol w="1495795"/>
              </a:tblGrid>
              <a:tr h="897331">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nSpc>
                          <a:spcPct val="115000"/>
                        </a:lnSpc>
                        <a:spcAft>
                          <a:spcPts val="0"/>
                        </a:spcAft>
                      </a:pPr>
                      <a:r>
                        <a:rPr lang="en-US" sz="2600" dirty="0" smtClean="0">
                          <a:effectLst/>
                        </a:rPr>
                        <a:t> </a:t>
                      </a:r>
                      <a:endParaRPr lang="en-CA" sz="2600" dirty="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nSpc>
                          <a:spcPct val="115000"/>
                        </a:lnSpc>
                        <a:spcAft>
                          <a:spcPts val="0"/>
                        </a:spcAft>
                      </a:pPr>
                      <a:r>
                        <a:rPr lang="en-US" sz="2600">
                          <a:effectLst/>
                        </a:rPr>
                        <a:t>EN </a:t>
                      </a:r>
                      <a:br>
                        <a:rPr lang="en-US" sz="2600">
                          <a:effectLst/>
                        </a:rPr>
                      </a:br>
                      <a:r>
                        <a:rPr lang="en-US" sz="2600">
                          <a:effectLst/>
                        </a:rPr>
                        <a:t>(n=71)</a:t>
                      </a:r>
                      <a:endParaRPr lang="en-CA" sz="260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nSpc>
                          <a:spcPct val="115000"/>
                        </a:lnSpc>
                        <a:spcAft>
                          <a:spcPts val="0"/>
                        </a:spcAft>
                      </a:pPr>
                      <a:r>
                        <a:rPr lang="en-US" sz="2600">
                          <a:effectLst/>
                        </a:rPr>
                        <a:t>EN+PN</a:t>
                      </a:r>
                      <a:br>
                        <a:rPr lang="en-US" sz="2600">
                          <a:effectLst/>
                        </a:rPr>
                      </a:br>
                      <a:r>
                        <a:rPr lang="en-US" sz="2600">
                          <a:effectLst/>
                        </a:rPr>
                        <a:t>(n=49)</a:t>
                      </a:r>
                      <a:endParaRPr lang="en-CA" sz="260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nSpc>
                          <a:spcPct val="115000"/>
                        </a:lnSpc>
                        <a:spcAft>
                          <a:spcPts val="0"/>
                        </a:spcAft>
                      </a:pPr>
                      <a:r>
                        <a:rPr lang="en-US" sz="2600" dirty="0">
                          <a:effectLst/>
                        </a:rPr>
                        <a:t>Difference</a:t>
                      </a:r>
                      <a:br>
                        <a:rPr lang="en-US" sz="2600" dirty="0">
                          <a:effectLst/>
                        </a:rPr>
                      </a:br>
                      <a:r>
                        <a:rPr lang="en-US" sz="2600" dirty="0">
                          <a:effectLst/>
                        </a:rPr>
                        <a:t>mean </a:t>
                      </a:r>
                      <a:r>
                        <a:rPr lang="en-US" sz="2600" dirty="0" smtClean="0">
                          <a:effectLst/>
                        </a:rPr>
                        <a:t>(</a:t>
                      </a:r>
                      <a:r>
                        <a:rPr lang="en-US" sz="2600" dirty="0">
                          <a:effectLst/>
                        </a:rPr>
                        <a:t>95% CI)</a:t>
                      </a:r>
                      <a:endParaRPr lang="en-CA" sz="2600" dirty="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nSpc>
                          <a:spcPct val="115000"/>
                        </a:lnSpc>
                        <a:spcAft>
                          <a:spcPts val="0"/>
                        </a:spcAft>
                      </a:pPr>
                      <a:r>
                        <a:rPr lang="en-US" sz="2600">
                          <a:effectLst/>
                        </a:rPr>
                        <a:t>p-value</a:t>
                      </a:r>
                      <a:endParaRPr lang="en-CA" sz="260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18FFD"/>
                    </a:solidFill>
                  </a:tcPr>
                </a:tc>
              </a:tr>
              <a:tr h="448666">
                <a:tc gridSpan="5">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nSpc>
                          <a:spcPct val="115000"/>
                        </a:lnSpc>
                        <a:spcAft>
                          <a:spcPts val="0"/>
                        </a:spcAft>
                      </a:pPr>
                      <a:r>
                        <a:rPr lang="en-US" sz="2600" dirty="0">
                          <a:solidFill>
                            <a:schemeClr val="bg1">
                              <a:lumMod val="20000"/>
                              <a:lumOff val="80000"/>
                            </a:schemeClr>
                          </a:solidFill>
                          <a:effectLst/>
                        </a:rPr>
                        <a:t>Adequacy by EN </a:t>
                      </a:r>
                      <a:r>
                        <a:rPr lang="en-US" sz="2600" dirty="0" smtClean="0">
                          <a:solidFill>
                            <a:schemeClr val="bg1">
                              <a:lumMod val="20000"/>
                              <a:lumOff val="80000"/>
                            </a:schemeClr>
                          </a:solidFill>
                          <a:effectLst/>
                        </a:rPr>
                        <a:t>route only</a:t>
                      </a:r>
                      <a:r>
                        <a:rPr lang="en-US" sz="2600" dirty="0">
                          <a:effectLst/>
                        </a:rPr>
                        <a:t>  </a:t>
                      </a:r>
                      <a:endParaRPr lang="en-CA" sz="2600" dirty="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hMerge="1">
                  <a:txBody>
                    <a:bodyPr/>
                    <a:lstStyle/>
                    <a:p>
                      <a:pPr algn="ctr">
                        <a:lnSpc>
                          <a:spcPct val="115000"/>
                        </a:lnSpc>
                        <a:spcAft>
                          <a:spcPts val="0"/>
                        </a:spcAft>
                      </a:pPr>
                      <a:endParaRPr lang="en-CA"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46397" marR="46397" marT="0" marB="0" anchor="b"/>
                </a:tc>
                <a:tc hMerge="1">
                  <a:txBody>
                    <a:bodyPr/>
                    <a:lstStyle/>
                    <a:p>
                      <a:pPr algn="ctr">
                        <a:lnSpc>
                          <a:spcPct val="115000"/>
                        </a:lnSpc>
                        <a:spcAft>
                          <a:spcPts val="0"/>
                        </a:spcAft>
                      </a:pPr>
                      <a:endParaRPr lang="en-CA"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46397" marR="46397" marT="0" marB="0" anchor="b"/>
                </a:tc>
                <a:tc hMerge="1">
                  <a:txBody>
                    <a:bodyPr/>
                    <a:lstStyle/>
                    <a:p>
                      <a:pPr algn="ctr">
                        <a:lnSpc>
                          <a:spcPct val="115000"/>
                        </a:lnSpc>
                        <a:spcAft>
                          <a:spcPts val="0"/>
                        </a:spcAft>
                      </a:pPr>
                      <a:endParaRPr lang="en-CA"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46397" marR="46397" marT="0" marB="0" anchor="b"/>
                </a:tc>
                <a:tc hMerge="1">
                  <a:txBody>
                    <a:bodyPr/>
                    <a:lstStyle/>
                    <a:p>
                      <a:pPr algn="ctr">
                        <a:lnSpc>
                          <a:spcPct val="115000"/>
                        </a:lnSpc>
                        <a:spcAft>
                          <a:spcPts val="0"/>
                        </a:spcAft>
                      </a:pPr>
                      <a:endParaRPr lang="en-CA"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46397" marR="46397" marT="0" marB="0" anchor="b"/>
                </a:tc>
              </a:tr>
              <a:tr h="398814">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gn="r">
                        <a:lnSpc>
                          <a:spcPct val="115000"/>
                        </a:lnSpc>
                        <a:spcAft>
                          <a:spcPts val="0"/>
                        </a:spcAft>
                      </a:pPr>
                      <a:r>
                        <a:rPr lang="en-US" sz="2300" dirty="0">
                          <a:solidFill>
                            <a:schemeClr val="tx1"/>
                          </a:solidFill>
                          <a:effectLst/>
                        </a:rPr>
                        <a:t>Calories first 27 days</a:t>
                      </a:r>
                      <a:endParaRPr lang="en-CA" sz="23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70±26</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a:solidFill>
                            <a:schemeClr val="bg1">
                              <a:lumMod val="50000"/>
                            </a:schemeClr>
                          </a:solidFill>
                          <a:effectLst/>
                        </a:rPr>
                        <a:t>67±25</a:t>
                      </a:r>
                      <a:endParaRPr lang="en-CA" sz="230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2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a:solidFill>
                            <a:schemeClr val="bg1">
                              <a:lumMod val="50000"/>
                            </a:schemeClr>
                          </a:solidFill>
                          <a:effectLst/>
                        </a:rPr>
                        <a:t>-3 (-12 to 7)</a:t>
                      </a:r>
                      <a:endParaRPr lang="en-CA" sz="230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smtClean="0">
                          <a:solidFill>
                            <a:schemeClr val="bg1">
                              <a:lumMod val="50000"/>
                            </a:schemeClr>
                          </a:solidFill>
                          <a:effectLst/>
                        </a:rPr>
                        <a:t>0.55</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20000"/>
                      </a:srgbClr>
                    </a:solidFill>
                  </a:tcPr>
                </a:tc>
              </a:tr>
              <a:tr h="398814">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gn="r">
                        <a:lnSpc>
                          <a:spcPct val="115000"/>
                        </a:lnSpc>
                        <a:spcAft>
                          <a:spcPts val="0"/>
                        </a:spcAft>
                      </a:pPr>
                      <a:r>
                        <a:rPr lang="en-US" sz="2300" dirty="0">
                          <a:solidFill>
                            <a:schemeClr val="tx1"/>
                          </a:solidFill>
                          <a:effectLst/>
                        </a:rPr>
                        <a:t>Calories first week</a:t>
                      </a:r>
                      <a:endParaRPr lang="en-CA" sz="23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68±28</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a:solidFill>
                            <a:schemeClr val="bg1">
                              <a:lumMod val="50000"/>
                            </a:schemeClr>
                          </a:solidFill>
                          <a:effectLst/>
                        </a:rPr>
                        <a:t>68±27</a:t>
                      </a:r>
                      <a:endParaRPr lang="en-CA" sz="230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-1 (-11 to 9)</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smtClean="0">
                          <a:solidFill>
                            <a:schemeClr val="bg1">
                              <a:lumMod val="50000"/>
                            </a:schemeClr>
                          </a:solidFill>
                          <a:effectLst/>
                        </a:rPr>
                        <a:t>0.91</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r>
              <a:tr h="398814">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gn="r">
                        <a:lnSpc>
                          <a:spcPct val="115000"/>
                        </a:lnSpc>
                        <a:spcAft>
                          <a:spcPts val="0"/>
                        </a:spcAft>
                      </a:pPr>
                      <a:r>
                        <a:rPr lang="en-US" sz="2300">
                          <a:solidFill>
                            <a:schemeClr val="tx1"/>
                          </a:solidFill>
                          <a:effectLst/>
                        </a:rPr>
                        <a:t>Protein first 27 days</a:t>
                      </a:r>
                      <a:endParaRPr lang="en-CA" sz="23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66±26</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60±23</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2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-5 (-14 to 3)</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smtClean="0">
                          <a:solidFill>
                            <a:schemeClr val="bg1">
                              <a:lumMod val="50000"/>
                            </a:schemeClr>
                          </a:solidFill>
                          <a:effectLst/>
                        </a:rPr>
                        <a:t>0.23</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20000"/>
                      </a:srgbClr>
                    </a:solidFill>
                  </a:tcPr>
                </a:tc>
              </a:tr>
              <a:tr h="398814">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gn="r">
                        <a:lnSpc>
                          <a:spcPct val="115000"/>
                        </a:lnSpc>
                        <a:spcAft>
                          <a:spcPts val="0"/>
                        </a:spcAft>
                      </a:pPr>
                      <a:r>
                        <a:rPr lang="en-US" sz="2300">
                          <a:solidFill>
                            <a:schemeClr val="tx1"/>
                          </a:solidFill>
                          <a:effectLst/>
                        </a:rPr>
                        <a:t>Protein in first week</a:t>
                      </a:r>
                      <a:endParaRPr lang="en-CA" sz="23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a:solidFill>
                            <a:schemeClr val="bg1">
                              <a:lumMod val="50000"/>
                            </a:schemeClr>
                          </a:solidFill>
                          <a:effectLst/>
                        </a:rPr>
                        <a:t>63±26</a:t>
                      </a:r>
                      <a:endParaRPr lang="en-CA" sz="230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61±25</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-3 (-12 to 7)</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smtClean="0">
                          <a:solidFill>
                            <a:schemeClr val="bg1">
                              <a:lumMod val="50000"/>
                            </a:schemeClr>
                          </a:solidFill>
                          <a:effectLst/>
                        </a:rPr>
                        <a:t>0.57</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r>
              <a:tr h="448666">
                <a:tc gridSpan="5">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nSpc>
                          <a:spcPct val="115000"/>
                        </a:lnSpc>
                        <a:spcAft>
                          <a:spcPts val="0"/>
                        </a:spcAft>
                      </a:pPr>
                      <a:r>
                        <a:rPr lang="en-US" sz="2600" dirty="0">
                          <a:effectLst/>
                        </a:rPr>
                        <a:t>Adequacy by EN or PN route</a:t>
                      </a:r>
                      <a:endParaRPr lang="en-CA" sz="2600" dirty="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hMerge="1">
                  <a:txBody>
                    <a:bodyPr/>
                    <a:lstStyle/>
                    <a:p>
                      <a:pPr>
                        <a:lnSpc>
                          <a:spcPct val="115000"/>
                        </a:lnSpc>
                      </a:pPr>
                      <a:endParaRPr lang="en-CA" sz="1800" dirty="0">
                        <a:effectLst/>
                        <a:latin typeface="Calibri" panose="020F0502020204030204" pitchFamily="34" charset="0"/>
                      </a:endParaRPr>
                    </a:p>
                  </a:txBody>
                  <a:tcPr marL="46397" marR="46397" marT="0" marB="0" anchor="b"/>
                </a:tc>
                <a:tc hMerge="1">
                  <a:txBody>
                    <a:bodyPr/>
                    <a:lstStyle/>
                    <a:p>
                      <a:pPr>
                        <a:lnSpc>
                          <a:spcPct val="115000"/>
                        </a:lnSpc>
                      </a:pPr>
                      <a:endParaRPr lang="en-CA" sz="1800" dirty="0">
                        <a:effectLst/>
                        <a:latin typeface="Calibri" panose="020F0502020204030204" pitchFamily="34" charset="0"/>
                      </a:endParaRPr>
                    </a:p>
                  </a:txBody>
                  <a:tcPr marL="46397" marR="46397" marT="0" marB="0" anchor="b"/>
                </a:tc>
                <a:tc hMerge="1">
                  <a:txBody>
                    <a:bodyPr/>
                    <a:lstStyle/>
                    <a:p>
                      <a:pPr>
                        <a:lnSpc>
                          <a:spcPct val="115000"/>
                        </a:lnSpc>
                      </a:pPr>
                      <a:endParaRPr lang="en-CA" sz="1800" dirty="0">
                        <a:effectLst/>
                        <a:latin typeface="Calibri" panose="020F0502020204030204" pitchFamily="34" charset="0"/>
                      </a:endParaRPr>
                    </a:p>
                  </a:txBody>
                  <a:tcPr marL="46397" marR="46397" marT="0" marB="0" anchor="b"/>
                </a:tc>
                <a:tc hMerge="1">
                  <a:txBody>
                    <a:bodyPr/>
                    <a:lstStyle/>
                    <a:p>
                      <a:pPr>
                        <a:lnSpc>
                          <a:spcPct val="115000"/>
                        </a:lnSpc>
                      </a:pPr>
                      <a:endParaRPr lang="en-CA" sz="1800" dirty="0">
                        <a:effectLst/>
                        <a:latin typeface="Calibri" panose="020F0502020204030204" pitchFamily="34" charset="0"/>
                      </a:endParaRPr>
                    </a:p>
                  </a:txBody>
                  <a:tcPr marL="46397" marR="46397" marT="0" marB="0" anchor="b"/>
                </a:tc>
              </a:tr>
              <a:tr h="532769">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gn="r">
                        <a:lnSpc>
                          <a:spcPct val="115000"/>
                        </a:lnSpc>
                        <a:spcAft>
                          <a:spcPts val="0"/>
                        </a:spcAft>
                      </a:pPr>
                      <a:r>
                        <a:rPr lang="en-US" sz="2300" dirty="0">
                          <a:effectLst/>
                        </a:rPr>
                        <a:t>Calories first 27 days</a:t>
                      </a:r>
                      <a:endParaRPr lang="en-CA" sz="2300" dirty="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72±25</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90±16</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18 (11 to 25)</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a:solidFill>
                            <a:schemeClr val="bg1">
                              <a:lumMod val="50000"/>
                            </a:schemeClr>
                          </a:solidFill>
                          <a:effectLst/>
                        </a:rPr>
                        <a:t>&lt;.001</a:t>
                      </a:r>
                      <a:endParaRPr lang="en-CA" sz="230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r>
              <a:tr h="532769">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gn="r">
                        <a:lnSpc>
                          <a:spcPct val="115000"/>
                        </a:lnSpc>
                        <a:spcAft>
                          <a:spcPts val="0"/>
                        </a:spcAft>
                      </a:pPr>
                      <a:r>
                        <a:rPr lang="en-US" sz="2300" dirty="0">
                          <a:effectLst/>
                        </a:rPr>
                        <a:t>Calories first week</a:t>
                      </a:r>
                      <a:endParaRPr lang="en-CA" sz="2300" dirty="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a:solidFill>
                            <a:schemeClr val="bg1">
                              <a:lumMod val="50000"/>
                            </a:schemeClr>
                          </a:solidFill>
                          <a:effectLst/>
                        </a:rPr>
                        <a:t>69±28</a:t>
                      </a:r>
                      <a:endParaRPr lang="en-CA" sz="230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95±13</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2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26 (18 to 34)</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&lt;.001</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20000"/>
                      </a:srgbClr>
                    </a:solidFill>
                  </a:tcPr>
                </a:tc>
              </a:tr>
              <a:tr h="398814">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gn="r">
                        <a:lnSpc>
                          <a:spcPct val="115000"/>
                        </a:lnSpc>
                        <a:spcAft>
                          <a:spcPts val="0"/>
                        </a:spcAft>
                      </a:pPr>
                      <a:r>
                        <a:rPr lang="en-US" sz="2300">
                          <a:effectLst/>
                        </a:rPr>
                        <a:t>Protein first 27 days</a:t>
                      </a:r>
                      <a:endParaRPr lang="en-CA" sz="230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a:solidFill>
                            <a:schemeClr val="bg1">
                              <a:lumMod val="50000"/>
                            </a:schemeClr>
                          </a:solidFill>
                          <a:effectLst/>
                        </a:rPr>
                        <a:t>68±25</a:t>
                      </a:r>
                      <a:endParaRPr lang="en-CA" sz="230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82±19</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13 (6 to 21)</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&lt;.001</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r>
              <a:tr h="532769">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gn="r">
                        <a:lnSpc>
                          <a:spcPct val="115000"/>
                        </a:lnSpc>
                        <a:spcAft>
                          <a:spcPts val="0"/>
                        </a:spcAft>
                      </a:pPr>
                      <a:r>
                        <a:rPr lang="en-US" sz="2300">
                          <a:effectLst/>
                        </a:rPr>
                        <a:t>Protein in first week</a:t>
                      </a:r>
                      <a:endParaRPr lang="en-CA" sz="230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a:solidFill>
                            <a:schemeClr val="bg1">
                              <a:lumMod val="50000"/>
                            </a:schemeClr>
                          </a:solidFill>
                          <a:effectLst/>
                        </a:rPr>
                        <a:t>64±26</a:t>
                      </a:r>
                      <a:endParaRPr lang="en-CA" sz="230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a:solidFill>
                            <a:schemeClr val="bg1">
                              <a:lumMod val="50000"/>
                            </a:schemeClr>
                          </a:solidFill>
                          <a:effectLst/>
                        </a:rPr>
                        <a:t>86±16</a:t>
                      </a:r>
                      <a:endParaRPr lang="en-CA" sz="230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2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22 (14 to 29)</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&lt;.001</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20000"/>
                      </a:srgbClr>
                    </a:solidFill>
                  </a:tcPr>
                </a:tc>
              </a:tr>
            </a:tbl>
          </a:graphicData>
        </a:graphic>
      </p:graphicFrame>
    </p:spTree>
    <p:extLst>
      <p:ext uri="{BB962C8B-B14F-4D97-AF65-F5344CB8AC3E}">
        <p14:creationId xmlns:p14="http://schemas.microsoft.com/office/powerpoint/2010/main" val="2090620335"/>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33426" y="1999716"/>
            <a:ext cx="12058281" cy="667406"/>
          </a:xfrm>
        </p:spPr>
        <p:txBody>
          <a:bodyPr>
            <a:normAutofit fontScale="90000"/>
          </a:bodyPr>
          <a:lstStyle/>
          <a:p>
            <a:r>
              <a:rPr lang="en-CA" altLang="en-US" sz="3982" b="1" cap="none" dirty="0">
                <a:solidFill>
                  <a:srgbClr val="0052E2"/>
                </a:solidFill>
                <a:latin typeface="Avenir Next Condensed"/>
              </a:rPr>
              <a:t>The </a:t>
            </a:r>
            <a:r>
              <a:rPr lang="en-CA" altLang="en-US" sz="3982" b="1" cap="none" dirty="0" err="1">
                <a:solidFill>
                  <a:srgbClr val="0052E2"/>
                </a:solidFill>
                <a:latin typeface="Avenir Next Condensed"/>
              </a:rPr>
              <a:t>Nephroprotect</a:t>
            </a:r>
            <a:r>
              <a:rPr lang="en-CA" altLang="en-US" sz="3982" b="1" cap="none" dirty="0">
                <a:solidFill>
                  <a:srgbClr val="0052E2"/>
                </a:solidFill>
                <a:latin typeface="Avenir Next Condensed"/>
              </a:rPr>
              <a:t> </a:t>
            </a:r>
            <a:r>
              <a:rPr lang="en-CA" altLang="en-US" sz="3982" b="1" cap="none" dirty="0" smtClean="0">
                <a:solidFill>
                  <a:srgbClr val="0052E2"/>
                </a:solidFill>
                <a:latin typeface="Avenir Next Condensed"/>
              </a:rPr>
              <a:t>Study:</a:t>
            </a:r>
            <a:br>
              <a:rPr lang="en-CA" altLang="en-US" sz="3982" b="1" cap="none" dirty="0" smtClean="0">
                <a:solidFill>
                  <a:srgbClr val="0052E2"/>
                </a:solidFill>
                <a:latin typeface="Avenir Next Condensed"/>
              </a:rPr>
            </a:br>
            <a:r>
              <a:rPr lang="en-CA" altLang="en-US" sz="3982" b="1" cap="none" dirty="0" smtClean="0">
                <a:solidFill>
                  <a:srgbClr val="0052E2"/>
                </a:solidFill>
                <a:latin typeface="Avenir Next Condensed"/>
              </a:rPr>
              <a:t>RCT Of IV Amino Acid Top Up strategy</a:t>
            </a:r>
            <a:endParaRPr lang="en-CA" altLang="en-US" sz="3982" b="1" cap="none" dirty="0">
              <a:solidFill>
                <a:srgbClr val="0052E2"/>
              </a:solidFill>
              <a:latin typeface="Avenir Next Condensed"/>
            </a:endParaRPr>
          </a:p>
        </p:txBody>
      </p:sp>
      <p:sp>
        <p:nvSpPr>
          <p:cNvPr id="12" name="Shape 72"/>
          <p:cNvSpPr/>
          <p:nvPr/>
        </p:nvSpPr>
        <p:spPr>
          <a:xfrm>
            <a:off x="1075654" y="3193070"/>
            <a:ext cx="11173827" cy="1"/>
          </a:xfrm>
          <a:prstGeom prst="line">
            <a:avLst/>
          </a:prstGeom>
          <a:ln w="6350">
            <a:solidFill>
              <a:srgbClr val="5A5F5E"/>
            </a:solidFill>
            <a:miter lim="400000"/>
          </a:ln>
        </p:spPr>
        <p:txBody>
          <a:bodyPr lIns="0" tIns="0" rIns="0" bIns="0" anchor="ctr"/>
          <a:lstStyle/>
          <a:p>
            <a:pPr lvl="0"/>
            <a:endParaRPr/>
          </a:p>
        </p:txBody>
      </p:sp>
      <p:pic>
        <p:nvPicPr>
          <p:cNvPr id="15" name="Effort_Logo.png"/>
          <p:cNvPicPr/>
          <p:nvPr/>
        </p:nvPicPr>
        <p:blipFill>
          <a:blip r:embed="rId2">
            <a:extLst/>
          </a:blip>
          <a:srcRect r="30802" b="51271"/>
          <a:stretch>
            <a:fillRect/>
          </a:stretch>
        </p:blipFill>
        <p:spPr>
          <a:xfrm>
            <a:off x="10679502" y="194540"/>
            <a:ext cx="2910261" cy="1508226"/>
          </a:xfrm>
          <a:prstGeom prst="rect">
            <a:avLst/>
          </a:prstGeom>
          <a:ln w="12700">
            <a:miter lim="400000"/>
          </a:ln>
        </p:spPr>
      </p:pic>
      <p:pic>
        <p:nvPicPr>
          <p:cNvPr id="14" name="CCNLogo.png"/>
          <p:cNvPicPr/>
          <p:nvPr/>
        </p:nvPicPr>
        <p:blipFill>
          <a:blip r:embed="rId3">
            <a:extLst/>
          </a:blip>
          <a:stretch>
            <a:fillRect/>
          </a:stretch>
        </p:blipFill>
        <p:spPr>
          <a:xfrm>
            <a:off x="60169" y="194540"/>
            <a:ext cx="2370209" cy="1128934"/>
          </a:xfrm>
          <a:prstGeom prst="rect">
            <a:avLst/>
          </a:prstGeom>
          <a:ln w="12700">
            <a:miter lim="400000"/>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
        <p:nvSpPr>
          <p:cNvPr id="20" name="TextBox 19"/>
          <p:cNvSpPr txBox="1"/>
          <p:nvPr/>
        </p:nvSpPr>
        <p:spPr>
          <a:xfrm>
            <a:off x="9822119" y="9095936"/>
            <a:ext cx="4052890" cy="486287"/>
          </a:xfrm>
          <a:prstGeom prst="rect">
            <a:avLst/>
          </a:prstGeom>
          <a:noFill/>
        </p:spPr>
        <p:txBody>
          <a:bodyPr wrap="square" rtlCol="0">
            <a:spAutoFit/>
          </a:bodyPr>
          <a:lstStyle/>
          <a:p>
            <a:pPr algn="l" defTabSz="1300460" rtl="0" fontAlgn="base">
              <a:spcBef>
                <a:spcPct val="0"/>
              </a:spcBef>
              <a:spcAft>
                <a:spcPct val="0"/>
              </a:spcAft>
            </a:pPr>
            <a:r>
              <a:rPr lang="en-CA" sz="2560" kern="1200" dirty="0" err="1" smtClean="0">
                <a:solidFill>
                  <a:schemeClr val="bg1"/>
                </a:solidFill>
                <a:cs typeface="Arial" charset="0"/>
              </a:rPr>
              <a:t>Doig</a:t>
            </a:r>
            <a:r>
              <a:rPr lang="en-CA" sz="2560" kern="1200" dirty="0" smtClean="0">
                <a:solidFill>
                  <a:schemeClr val="bg1"/>
                </a:solidFill>
                <a:cs typeface="Arial" charset="0"/>
              </a:rPr>
              <a:t> ICM 2015</a:t>
            </a:r>
            <a:endParaRPr lang="en-CA" sz="2560" kern="1200" dirty="0">
              <a:solidFill>
                <a:schemeClr val="bg1"/>
              </a:solidFill>
              <a:cs typeface="Arial" charset="0"/>
            </a:endParaRPr>
          </a:p>
        </p:txBody>
      </p:sp>
      <p:pic>
        <p:nvPicPr>
          <p:cNvPr id="11"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5232" y="3343364"/>
            <a:ext cx="6792851" cy="495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25053" y="8439346"/>
            <a:ext cx="10011607"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smtClean="0">
                <a:ln>
                  <a:noFill/>
                </a:ln>
                <a:solidFill>
                  <a:srgbClr val="535353"/>
                </a:solidFill>
                <a:effectLst/>
                <a:uFillTx/>
                <a:latin typeface="+mn-lt"/>
                <a:ea typeface="+mn-ea"/>
                <a:cs typeface="+mn-cs"/>
                <a:sym typeface="Gill Sans Light"/>
              </a:rPr>
              <a:t>No</a:t>
            </a:r>
            <a:r>
              <a:rPr kumimoji="0" lang="en-CA" sz="3600" b="0" i="0" u="none" strike="noStrike" cap="none" spc="0" normalizeH="0" dirty="0" smtClean="0">
                <a:ln>
                  <a:noFill/>
                </a:ln>
                <a:solidFill>
                  <a:srgbClr val="535353"/>
                </a:solidFill>
                <a:effectLst/>
                <a:uFillTx/>
                <a:latin typeface="+mn-lt"/>
                <a:ea typeface="+mn-ea"/>
                <a:cs typeface="+mn-cs"/>
                <a:sym typeface="Gill Sans Light"/>
              </a:rPr>
              <a:t> difference in clinical outcomes but safe to do</a:t>
            </a:r>
            <a:endParaRPr kumimoji="0" lang="en-CA" sz="3600" b="0" i="0" u="none" strike="noStrike" cap="none" spc="0" normalizeH="0" baseline="0" dirty="0">
              <a:ln>
                <a:noFill/>
              </a:ln>
              <a:solidFill>
                <a:srgbClr val="535353"/>
              </a:solidFill>
              <a:effectLst/>
              <a:uFillTx/>
              <a:latin typeface="+mn-lt"/>
              <a:ea typeface="+mn-ea"/>
              <a:cs typeface="+mn-cs"/>
              <a:sym typeface="Gill Sans Light"/>
            </a:endParaRPr>
          </a:p>
        </p:txBody>
      </p:sp>
    </p:spTree>
    <p:extLst>
      <p:ext uri="{BB962C8B-B14F-4D97-AF65-F5344CB8AC3E}">
        <p14:creationId xmlns:p14="http://schemas.microsoft.com/office/powerpoint/2010/main" val="4160476074"/>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p:cNvSpPr>
          <p:nvPr>
            <p:ph type="title"/>
          </p:nvPr>
        </p:nvSpPr>
        <p:spPr>
          <a:xfrm>
            <a:off x="2616199" y="901699"/>
            <a:ext cx="7772401" cy="1510808"/>
          </a:xfrm>
          <a:prstGeom prst="rect">
            <a:avLst/>
          </a:prstGeom>
        </p:spPr>
        <p:txBody>
          <a:bodyPr lIns="45719" tIns="45719" rIns="45719" bIns="45719"/>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4000" b="1" spc="-40" dirty="0" smtClean="0">
                <a:solidFill>
                  <a:srgbClr val="0052E2"/>
                </a:solidFill>
              </a:rPr>
              <a:t>Study Population</a:t>
            </a:r>
            <a:endParaRPr sz="4000" b="1" spc="-40" dirty="0">
              <a:solidFill>
                <a:srgbClr val="0052E2"/>
              </a:solidFill>
            </a:endParaRPr>
          </a:p>
        </p:txBody>
      </p:sp>
      <p:sp>
        <p:nvSpPr>
          <p:cNvPr id="1042" name="Shape 1042"/>
          <p:cNvSpPr>
            <a:spLocks noGrp="1"/>
          </p:cNvSpPr>
          <p:nvPr>
            <p:ph type="body" idx="1"/>
          </p:nvPr>
        </p:nvSpPr>
        <p:spPr>
          <a:xfrm>
            <a:off x="697189" y="2149561"/>
            <a:ext cx="12117830" cy="7073220"/>
          </a:xfrm>
          <a:prstGeom prst="rect">
            <a:avLst/>
          </a:prstGeom>
        </p:spPr>
        <p:txBody>
          <a:bodyPr lIns="45719" tIns="45719" rIns="45719" bIns="45719" anchor="t">
            <a:normAutofit/>
          </a:bodyPr>
          <a:lstStyle/>
          <a:p>
            <a:pPr>
              <a:spcBef>
                <a:spcPts val="0"/>
              </a:spcBef>
            </a:pPr>
            <a:r>
              <a:rPr lang="en-CA" sz="3200" dirty="0" smtClean="0"/>
              <a:t>MUST focus on ‘high nutritional risk’ patients.  </a:t>
            </a:r>
          </a:p>
          <a:p>
            <a:pPr>
              <a:spcBef>
                <a:spcPts val="0"/>
              </a:spcBef>
            </a:pPr>
            <a:r>
              <a:rPr lang="en-CA" sz="3200" dirty="0" smtClean="0"/>
              <a:t>One or more of the below risk factors:</a:t>
            </a:r>
          </a:p>
          <a:p>
            <a:pPr lvl="1">
              <a:spcBef>
                <a:spcPts val="0"/>
              </a:spcBef>
            </a:pPr>
            <a:r>
              <a:rPr lang="en-CA" sz="2800" strike="dblStrike" dirty="0" smtClean="0">
                <a:solidFill>
                  <a:srgbClr val="00B050"/>
                </a:solidFill>
              </a:rPr>
              <a:t>NUTRIC </a:t>
            </a:r>
            <a:r>
              <a:rPr lang="en-CA" sz="2800" u="sng" strike="dblStrike" dirty="0" smtClean="0">
                <a:solidFill>
                  <a:srgbClr val="00B050"/>
                </a:solidFill>
              </a:rPr>
              <a:t>&gt;</a:t>
            </a:r>
            <a:r>
              <a:rPr lang="en-CA" sz="2800" strike="dblStrike" dirty="0" smtClean="0">
                <a:solidFill>
                  <a:srgbClr val="00B050"/>
                </a:solidFill>
              </a:rPr>
              <a:t>5</a:t>
            </a:r>
          </a:p>
          <a:p>
            <a:pPr lvl="1">
              <a:spcBef>
                <a:spcPts val="0"/>
              </a:spcBef>
            </a:pPr>
            <a:endParaRPr lang="en-CA" sz="2000" strike="dblStrike" dirty="0" smtClean="0">
              <a:solidFill>
                <a:srgbClr val="00B050"/>
              </a:solidFill>
            </a:endParaRPr>
          </a:p>
          <a:p>
            <a:pPr lvl="1">
              <a:spcBef>
                <a:spcPts val="0"/>
              </a:spcBef>
            </a:pPr>
            <a:r>
              <a:rPr lang="en-CA" sz="2800" dirty="0" smtClean="0">
                <a:solidFill>
                  <a:srgbClr val="00B050"/>
                </a:solidFill>
              </a:rPr>
              <a:t>Low (</a:t>
            </a:r>
            <a:r>
              <a:rPr lang="en-CA" sz="2800" dirty="0" smtClean="0">
                <a:solidFill>
                  <a:srgbClr val="00B050"/>
                </a:solidFill>
                <a:latin typeface="Calibri"/>
              </a:rPr>
              <a:t>≤ </a:t>
            </a:r>
            <a:r>
              <a:rPr lang="en-CA" sz="2800" dirty="0" smtClean="0">
                <a:solidFill>
                  <a:srgbClr val="00B050"/>
                </a:solidFill>
              </a:rPr>
              <a:t>25) and High BMI (</a:t>
            </a:r>
            <a:r>
              <a:rPr lang="en-CA" sz="2800" dirty="0" smtClean="0">
                <a:solidFill>
                  <a:srgbClr val="00B050"/>
                </a:solidFill>
                <a:latin typeface="Calibri"/>
              </a:rPr>
              <a:t>≥ </a:t>
            </a:r>
            <a:r>
              <a:rPr lang="en-CA" sz="2800" dirty="0" smtClean="0">
                <a:solidFill>
                  <a:srgbClr val="00B050"/>
                </a:solidFill>
              </a:rPr>
              <a:t>35)</a:t>
            </a:r>
          </a:p>
          <a:p>
            <a:pPr lvl="1">
              <a:spcBef>
                <a:spcPts val="0"/>
              </a:spcBef>
            </a:pPr>
            <a:endParaRPr lang="en-CA" sz="2000" dirty="0" smtClean="0">
              <a:solidFill>
                <a:srgbClr val="00B050"/>
              </a:solidFill>
            </a:endParaRPr>
          </a:p>
          <a:p>
            <a:pPr lvl="1">
              <a:spcBef>
                <a:spcPts val="0"/>
              </a:spcBef>
            </a:pPr>
            <a:r>
              <a:rPr lang="en-CA" sz="2800" dirty="0" smtClean="0">
                <a:solidFill>
                  <a:schemeClr val="accent4"/>
                </a:solidFill>
              </a:rPr>
              <a:t>Mod-Severe Malnutrition* (as diagnosed by local standards)</a:t>
            </a:r>
          </a:p>
          <a:p>
            <a:pPr lvl="1">
              <a:spcBef>
                <a:spcPts val="0"/>
              </a:spcBef>
            </a:pPr>
            <a:endParaRPr lang="en-CA" sz="2000" dirty="0" smtClean="0">
              <a:solidFill>
                <a:schemeClr val="accent4"/>
              </a:solidFill>
            </a:endParaRPr>
          </a:p>
          <a:p>
            <a:pPr lvl="1">
              <a:spcBef>
                <a:spcPts val="0"/>
              </a:spcBef>
            </a:pPr>
            <a:r>
              <a:rPr lang="en-CA" sz="2800" dirty="0" smtClean="0">
                <a:solidFill>
                  <a:srgbClr val="FF0000"/>
                </a:solidFill>
              </a:rPr>
              <a:t>Frailty (Clinical Frailty Scale 5 or more)</a:t>
            </a:r>
          </a:p>
          <a:p>
            <a:pPr lvl="1">
              <a:spcBef>
                <a:spcPts val="0"/>
              </a:spcBef>
            </a:pPr>
            <a:endParaRPr lang="en-CA" sz="2000" dirty="0" smtClean="0">
              <a:solidFill>
                <a:srgbClr val="FF0000"/>
              </a:solidFill>
            </a:endParaRPr>
          </a:p>
          <a:p>
            <a:pPr lvl="1">
              <a:spcBef>
                <a:spcPts val="0"/>
              </a:spcBef>
            </a:pPr>
            <a:r>
              <a:rPr lang="en-CA" sz="2800" dirty="0" err="1" smtClean="0">
                <a:solidFill>
                  <a:srgbClr val="FF0000"/>
                </a:solidFill>
              </a:rPr>
              <a:t>Sarcopenic</a:t>
            </a:r>
            <a:r>
              <a:rPr lang="en-CA" sz="2800" dirty="0" smtClean="0">
                <a:solidFill>
                  <a:srgbClr val="FF0000"/>
                </a:solidFill>
              </a:rPr>
              <a:t>- (SARC-F score of 4 or more)</a:t>
            </a:r>
          </a:p>
          <a:p>
            <a:pPr lvl="1">
              <a:spcBef>
                <a:spcPts val="0"/>
              </a:spcBef>
            </a:pPr>
            <a:endParaRPr lang="en-CA" sz="2000" dirty="0" smtClean="0">
              <a:solidFill>
                <a:srgbClr val="FF0000"/>
              </a:solidFill>
            </a:endParaRPr>
          </a:p>
          <a:p>
            <a:pPr lvl="1">
              <a:spcBef>
                <a:spcPts val="0"/>
              </a:spcBef>
            </a:pPr>
            <a:r>
              <a:rPr lang="en-CA" sz="2800" dirty="0" smtClean="0">
                <a:solidFill>
                  <a:srgbClr val="FF0000"/>
                </a:solidFill>
              </a:rPr>
              <a:t>Projected duration of mechanical ventilation &gt;4 days</a:t>
            </a:r>
            <a:endParaRPr lang="en-CA" sz="2800" dirty="0">
              <a:solidFill>
                <a:srgbClr val="FF0000"/>
              </a:solidFill>
            </a:endParaRPr>
          </a:p>
        </p:txBody>
      </p:sp>
      <p:sp>
        <p:nvSpPr>
          <p:cNvPr id="1043" name="Shape 1043"/>
          <p:cNvSpPr/>
          <p:nvPr/>
        </p:nvSpPr>
        <p:spPr>
          <a:xfrm>
            <a:off x="1728717" y="2206396"/>
            <a:ext cx="9547364" cy="1"/>
          </a:xfrm>
          <a:prstGeom prst="line">
            <a:avLst/>
          </a:prstGeom>
          <a:ln w="6350">
            <a:solidFill>
              <a:srgbClr val="5A5F5E"/>
            </a:solidFill>
            <a:miter lim="400000"/>
          </a:ln>
        </p:spPr>
        <p:txBody>
          <a:bodyPr lIns="0" tIns="0" rIns="0" bIns="0" anchor="ctr"/>
          <a:lstStyle/>
          <a:p>
            <a:pPr lvl="0"/>
            <a:endParaRPr/>
          </a:p>
        </p:txBody>
      </p:sp>
      <p:sp>
        <p:nvSpPr>
          <p:cNvPr id="5" name="TextBox 4"/>
          <p:cNvSpPr txBox="1"/>
          <p:nvPr/>
        </p:nvSpPr>
        <p:spPr>
          <a:xfrm>
            <a:off x="1318207" y="8709820"/>
            <a:ext cx="10428702"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CA" sz="2000" dirty="0" smtClean="0"/>
              <a:t>*We </a:t>
            </a:r>
            <a:r>
              <a:rPr lang="en-CA" sz="2000" dirty="0"/>
              <a:t>will document the means by which sites are making this determination and capture the elements of the assessment (history of weight loss, history of reduced oral intake, etc.).</a:t>
            </a:r>
          </a:p>
          <a:p>
            <a:pPr marL="0" marR="0" indent="0" algn="l" defTabSz="584200" rtl="0" fontAlgn="auto" latinLnBrk="1" hangingPunct="0">
              <a:lnSpc>
                <a:spcPct val="100000"/>
              </a:lnSpc>
              <a:spcBef>
                <a:spcPts val="0"/>
              </a:spcBef>
              <a:spcAft>
                <a:spcPts val="0"/>
              </a:spcAft>
              <a:buClrTx/>
              <a:buSzTx/>
              <a:buFontTx/>
              <a:buNone/>
              <a:tabLst/>
            </a:pPr>
            <a:endParaRPr kumimoji="0" lang="en-CA" sz="2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6" name="TextBox 5"/>
          <p:cNvSpPr txBox="1"/>
          <p:nvPr/>
        </p:nvSpPr>
        <p:spPr>
          <a:xfrm>
            <a:off x="8281358" y="3017802"/>
            <a:ext cx="4516407" cy="1210588"/>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535353"/>
                </a:solidFill>
                <a:effectLst/>
                <a:uFillTx/>
                <a:latin typeface="+mn-lt"/>
                <a:ea typeface="+mn-ea"/>
                <a:cs typeface="+mn-cs"/>
                <a:sym typeface="Gill Sans Light"/>
              </a:rPr>
              <a:t>Difficult to collect ‘real-time’; will collect data and do subgroup   </a:t>
            </a:r>
            <a:r>
              <a:rPr kumimoji="0" lang="en-US" sz="2400" b="0" i="0" u="none" strike="noStrike" cap="none" spc="0" normalizeH="0" dirty="0" smtClean="0">
                <a:ln>
                  <a:noFill/>
                </a:ln>
                <a:solidFill>
                  <a:srgbClr val="535353"/>
                </a:solidFill>
                <a:effectLst/>
                <a:uFillTx/>
                <a:latin typeface="+mn-lt"/>
                <a:ea typeface="+mn-ea"/>
                <a:cs typeface="+mn-cs"/>
                <a:sym typeface="Gill Sans Light"/>
              </a:rPr>
              <a:t> analysis</a:t>
            </a:r>
            <a:endParaRPr kumimoji="0" lang="en-CA" sz="2400" b="0" i="0" u="none" strike="noStrike" cap="none" spc="0" normalizeH="0" baseline="0" dirty="0">
              <a:ln>
                <a:noFill/>
              </a:ln>
              <a:solidFill>
                <a:srgbClr val="535353"/>
              </a:solidFill>
              <a:effectLst/>
              <a:uFillTx/>
              <a:latin typeface="+mn-lt"/>
              <a:ea typeface="+mn-ea"/>
              <a:cs typeface="+mn-cs"/>
              <a:sym typeface="Gill Sans Light"/>
            </a:endParaRPr>
          </a:p>
        </p:txBody>
      </p:sp>
      <p:cxnSp>
        <p:nvCxnSpPr>
          <p:cNvPr id="9" name="Straight Arrow Connector 8"/>
          <p:cNvCxnSpPr/>
          <p:nvPr/>
        </p:nvCxnSpPr>
        <p:spPr>
          <a:xfrm flipH="1">
            <a:off x="3726611" y="3623094"/>
            <a:ext cx="4554748"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10" name="CCNLogo.png"/>
          <p:cNvPicPr/>
          <p:nvPr/>
        </p:nvPicPr>
        <p:blipFill>
          <a:blip r:embed="rId3">
            <a:extLst/>
          </a:blip>
          <a:stretch>
            <a:fillRect/>
          </a:stretch>
        </p:blipFill>
        <p:spPr>
          <a:xfrm>
            <a:off x="60170" y="194540"/>
            <a:ext cx="2201768" cy="707159"/>
          </a:xfrm>
          <a:prstGeom prst="rect">
            <a:avLst/>
          </a:prstGeom>
          <a:ln w="12700">
            <a:miter lim="400000"/>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3611" y="0"/>
            <a:ext cx="2052433" cy="1143614"/>
          </a:xfrm>
          <a:prstGeom prst="rect">
            <a:avLst/>
          </a:prstGeom>
        </p:spPr>
      </p:pic>
    </p:spTree>
    <p:extLst>
      <p:ext uri="{BB962C8B-B14F-4D97-AF65-F5344CB8AC3E}">
        <p14:creationId xmlns:p14="http://schemas.microsoft.com/office/powerpoint/2010/main" val="3795964732"/>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388" t="24457" r="20605" b="9918"/>
          <a:stretch/>
        </p:blipFill>
        <p:spPr bwMode="auto">
          <a:xfrm>
            <a:off x="1224263" y="1215189"/>
            <a:ext cx="10169642" cy="8538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511111" y="0"/>
            <a:ext cx="11595945" cy="1219200"/>
          </a:xfrm>
        </p:spPr>
        <p:txBody>
          <a:bodyPr>
            <a:normAutofit/>
          </a:bodyPr>
          <a:lstStyle/>
          <a:p>
            <a:r>
              <a:rPr lang="en-CA" altLang="en-US" sz="3200" b="1" cap="none" dirty="0" smtClean="0">
                <a:solidFill>
                  <a:srgbClr val="0052E2"/>
                </a:solidFill>
                <a:latin typeface="Avenir Next Condensed"/>
                <a:cs typeface="Arial" panose="020B0604020202020204" pitchFamily="34" charset="0"/>
              </a:rPr>
              <a:t>Criteria used to define Mod-Severe Malnutrition</a:t>
            </a:r>
            <a:endParaRPr lang="en-CA" altLang="en-US" sz="3200" b="1" cap="none" dirty="0">
              <a:solidFill>
                <a:srgbClr val="0052E2"/>
              </a:solidFill>
              <a:latin typeface="Avenir Next Condensed"/>
              <a:cs typeface="Arial" panose="020B0604020202020204" pitchFamily="34" charset="0"/>
            </a:endParaRPr>
          </a:p>
        </p:txBody>
      </p:sp>
      <p:pic>
        <p:nvPicPr>
          <p:cNvPr id="4" name="CCNLogo.png"/>
          <p:cNvPicPr/>
          <p:nvPr/>
        </p:nvPicPr>
        <p:blipFill>
          <a:blip r:embed="rId4">
            <a:extLst/>
          </a:blip>
          <a:stretch>
            <a:fillRect/>
          </a:stretch>
        </p:blipFill>
        <p:spPr>
          <a:xfrm>
            <a:off x="60169" y="194540"/>
            <a:ext cx="1748311" cy="912900"/>
          </a:xfrm>
          <a:prstGeom prst="rect">
            <a:avLst/>
          </a:prstGeom>
          <a:ln w="12700">
            <a:miter lim="400000"/>
          </a:ln>
        </p:spPr>
      </p:pic>
    </p:spTree>
    <p:extLst>
      <p:ext uri="{BB962C8B-B14F-4D97-AF65-F5344CB8AC3E}">
        <p14:creationId xmlns:p14="http://schemas.microsoft.com/office/powerpoint/2010/main" val="118052790"/>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 y="1268308"/>
            <a:ext cx="12455745" cy="1219200"/>
          </a:xfrm>
        </p:spPr>
        <p:txBody>
          <a:bodyPr>
            <a:normAutofit/>
          </a:bodyPr>
          <a:lstStyle/>
          <a:p>
            <a:pPr>
              <a:defRPr/>
            </a:pPr>
            <a:r>
              <a:rPr lang="en-US" sz="3413" b="1" cap="none" dirty="0">
                <a:solidFill>
                  <a:srgbClr val="0052E2"/>
                </a:solidFill>
                <a:latin typeface="Avenir Next Condensed"/>
                <a:cs typeface="Calibri"/>
              </a:rPr>
              <a:t>Skeletal Muscle is Related to Mortality in Critical Illness</a:t>
            </a:r>
          </a:p>
        </p:txBody>
      </p:sp>
      <p:sp>
        <p:nvSpPr>
          <p:cNvPr id="3" name="Content Placeholder 2"/>
          <p:cNvSpPr>
            <a:spLocks noGrp="1"/>
          </p:cNvSpPr>
          <p:nvPr>
            <p:ph idx="1"/>
          </p:nvPr>
        </p:nvSpPr>
        <p:spPr>
          <a:xfrm>
            <a:off x="7550491" y="2926081"/>
            <a:ext cx="5095834" cy="4827694"/>
          </a:xfrm>
        </p:spPr>
        <p:txBody>
          <a:bodyPr>
            <a:normAutofit fontScale="62500" lnSpcReduction="20000"/>
          </a:bodyPr>
          <a:lstStyle/>
          <a:p>
            <a:r>
              <a:rPr lang="en-US" altLang="en-US" dirty="0">
                <a:latin typeface="Arial Regular"/>
                <a:cs typeface="Calibri" panose="020F0502020204030204" pitchFamily="34" charset="0"/>
              </a:rPr>
              <a:t>Presence of </a:t>
            </a:r>
            <a:r>
              <a:rPr lang="en-US" altLang="en-US" dirty="0" smtClean="0">
                <a:latin typeface="Arial Regular"/>
                <a:cs typeface="Calibri" panose="020F0502020204030204" pitchFamily="34" charset="0"/>
                <a:sym typeface="Wingdings" panose="05000000000000000000" pitchFamily="2" charset="2"/>
              </a:rPr>
              <a:t>low muscularity </a:t>
            </a:r>
            <a:r>
              <a:rPr lang="en-US" altLang="en-US" dirty="0">
                <a:latin typeface="Arial Regular"/>
                <a:cs typeface="Calibri" panose="020F0502020204030204" pitchFamily="34" charset="0"/>
                <a:sym typeface="Wingdings" panose="05000000000000000000" pitchFamily="2" charset="2"/>
              </a:rPr>
              <a:t>associated with decreased ventilator-free days (</a:t>
            </a:r>
            <a:r>
              <a:rPr lang="en-US" altLang="en-US" i="1" dirty="0">
                <a:latin typeface="Arial Regular"/>
                <a:cs typeface="Calibri" panose="020F0502020204030204" pitchFamily="34" charset="0"/>
                <a:sym typeface="Wingdings" panose="05000000000000000000" pitchFamily="2" charset="2"/>
              </a:rPr>
              <a:t>P</a:t>
            </a:r>
            <a:r>
              <a:rPr lang="en-US" altLang="en-US" dirty="0">
                <a:latin typeface="Arial Regular"/>
                <a:cs typeface="Calibri" panose="020F0502020204030204" pitchFamily="34" charset="0"/>
                <a:sym typeface="Wingdings" panose="05000000000000000000" pitchFamily="2" charset="2"/>
              </a:rPr>
              <a:t>=0.004) and ICU-free days (0.002)</a:t>
            </a:r>
          </a:p>
          <a:p>
            <a:r>
              <a:rPr lang="en-US" altLang="en-US" dirty="0" smtClean="0">
                <a:latin typeface="Arial Regular"/>
                <a:cs typeface="Calibri" panose="020F0502020204030204" pitchFamily="34" charset="0"/>
                <a:sym typeface="Wingdings" panose="05000000000000000000" pitchFamily="2" charset="2"/>
              </a:rPr>
              <a:t>BMI</a:t>
            </a:r>
            <a:r>
              <a:rPr lang="en-US" altLang="en-US" dirty="0">
                <a:latin typeface="Arial Regular"/>
                <a:cs typeface="Calibri" panose="020F0502020204030204" pitchFamily="34" charset="0"/>
                <a:sym typeface="Wingdings" panose="05000000000000000000" pitchFamily="2" charset="2"/>
              </a:rPr>
              <a:t>, fat and serum albumin were not associated with ventilator- and ICU-free days</a:t>
            </a:r>
            <a:endParaRPr lang="en-US" altLang="en-US" dirty="0">
              <a:latin typeface="Calibri" panose="020F0502020204030204" pitchFamily="34" charset="0"/>
              <a:cs typeface="Calibri" panose="020F0502020204030204" pitchFamily="34" charset="0"/>
            </a:endParaRPr>
          </a:p>
        </p:txBody>
      </p:sp>
      <p:graphicFrame>
        <p:nvGraphicFramePr>
          <p:cNvPr id="5" name="Chart 4"/>
          <p:cNvGraphicFramePr>
            <a:graphicFrameLocks/>
          </p:cNvGraphicFramePr>
          <p:nvPr>
            <p:extLst/>
          </p:nvPr>
        </p:nvGraphicFramePr>
        <p:xfrm>
          <a:off x="2202941" y="3251201"/>
          <a:ext cx="4876800" cy="3644053"/>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a:xfrm>
            <a:off x="4145280" y="4226560"/>
            <a:ext cx="2032000" cy="0"/>
          </a:xfrm>
          <a:prstGeom prst="line">
            <a:avLst/>
          </a:prstGeom>
          <a:ln w="19050">
            <a:solidFill>
              <a:schemeClr val="bg2"/>
            </a:solidFill>
          </a:ln>
        </p:spPr>
        <p:style>
          <a:lnRef idx="2">
            <a:schemeClr val="accent1"/>
          </a:lnRef>
          <a:fillRef idx="0">
            <a:schemeClr val="accent1"/>
          </a:fillRef>
          <a:effectRef idx="1">
            <a:schemeClr val="accent1"/>
          </a:effectRef>
          <a:fontRef idx="minor">
            <a:schemeClr val="tx1"/>
          </a:fontRef>
        </p:style>
      </p:cxnSp>
      <p:sp>
        <p:nvSpPr>
          <p:cNvPr id="49158" name="TextBox 7"/>
          <p:cNvSpPr txBox="1">
            <a:spLocks noChangeArrowheads="1"/>
          </p:cNvSpPr>
          <p:nvPr/>
        </p:nvSpPr>
        <p:spPr bwMode="auto">
          <a:xfrm>
            <a:off x="4656955" y="4223175"/>
            <a:ext cx="901209" cy="32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93" i="1" dirty="0">
                <a:solidFill>
                  <a:schemeClr val="bg1"/>
                </a:solidFill>
                <a:latin typeface="Arial" panose="020B0604020202020204" pitchFamily="34" charset="0"/>
              </a:rPr>
              <a:t>P</a:t>
            </a:r>
            <a:r>
              <a:rPr lang="en-US" altLang="en-US" sz="1493" dirty="0">
                <a:solidFill>
                  <a:schemeClr val="bg1"/>
                </a:solidFill>
                <a:latin typeface="Arial" panose="020B0604020202020204" pitchFamily="34" charset="0"/>
              </a:rPr>
              <a:t>=0.018</a:t>
            </a:r>
          </a:p>
        </p:txBody>
      </p:sp>
      <p:sp>
        <p:nvSpPr>
          <p:cNvPr id="49159" name="TextBox 3"/>
          <p:cNvSpPr txBox="1">
            <a:spLocks noChangeArrowheads="1"/>
          </p:cNvSpPr>
          <p:nvPr/>
        </p:nvSpPr>
        <p:spPr bwMode="auto">
          <a:xfrm>
            <a:off x="913076" y="7804577"/>
            <a:ext cx="3927678" cy="32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93" dirty="0">
                <a:solidFill>
                  <a:schemeClr val="tx2"/>
                </a:solidFill>
                <a:latin typeface="Arial" panose="020B0604020202020204" pitchFamily="34" charset="0"/>
                <a:cs typeface="Arial" panose="020B0604020202020204" pitchFamily="34" charset="0"/>
              </a:rPr>
              <a:t>Moisey LL et al. </a:t>
            </a:r>
            <a:r>
              <a:rPr lang="en-US" altLang="en-US" sz="1493" i="1" dirty="0" err="1">
                <a:solidFill>
                  <a:schemeClr val="tx2"/>
                </a:solidFill>
                <a:latin typeface="Arial" panose="020B0604020202020204" pitchFamily="34" charset="0"/>
                <a:cs typeface="Arial" panose="020B0604020202020204" pitchFamily="34" charset="0"/>
              </a:rPr>
              <a:t>Crit</a:t>
            </a:r>
            <a:r>
              <a:rPr lang="en-US" altLang="en-US" sz="1493" i="1" dirty="0">
                <a:solidFill>
                  <a:schemeClr val="tx2"/>
                </a:solidFill>
                <a:latin typeface="Arial" panose="020B0604020202020204" pitchFamily="34" charset="0"/>
                <a:cs typeface="Arial" panose="020B0604020202020204" pitchFamily="34" charset="0"/>
              </a:rPr>
              <a:t> Care</a:t>
            </a:r>
            <a:r>
              <a:rPr lang="en-US" altLang="en-US" sz="1493" dirty="0">
                <a:solidFill>
                  <a:schemeClr val="tx2"/>
                </a:solidFill>
                <a:latin typeface="Arial" panose="020B0604020202020204" pitchFamily="34" charset="0"/>
                <a:cs typeface="Arial" panose="020B0604020202020204" pitchFamily="34" charset="0"/>
              </a:rPr>
              <a:t>. 2013;17(5):R206.</a:t>
            </a:r>
          </a:p>
        </p:txBody>
      </p:sp>
      <p:sp>
        <p:nvSpPr>
          <p:cNvPr id="9" name="Shape 72"/>
          <p:cNvSpPr/>
          <p:nvPr/>
        </p:nvSpPr>
        <p:spPr>
          <a:xfrm>
            <a:off x="904480" y="2781064"/>
            <a:ext cx="11173827" cy="1"/>
          </a:xfrm>
          <a:prstGeom prst="line">
            <a:avLst/>
          </a:prstGeom>
          <a:ln w="6350">
            <a:solidFill>
              <a:srgbClr val="5A5F5E"/>
            </a:solidFill>
            <a:miter lim="400000"/>
          </a:ln>
        </p:spPr>
        <p:txBody>
          <a:bodyPr lIns="0" tIns="0" rIns="0" bIns="0" anchor="ctr"/>
          <a:lstStyle/>
          <a:p>
            <a:pPr lvl="0"/>
            <a:endParaRPr/>
          </a:p>
        </p:txBody>
      </p:sp>
      <p:pic>
        <p:nvPicPr>
          <p:cNvPr id="12" name="Effort_Logo.png"/>
          <p:cNvPicPr/>
          <p:nvPr/>
        </p:nvPicPr>
        <p:blipFill>
          <a:blip r:embed="rId4">
            <a:extLst/>
          </a:blip>
          <a:srcRect r="30802" b="51271"/>
          <a:stretch>
            <a:fillRect/>
          </a:stretch>
        </p:blipFill>
        <p:spPr>
          <a:xfrm>
            <a:off x="10679502" y="194540"/>
            <a:ext cx="2910261" cy="1508226"/>
          </a:xfrm>
          <a:prstGeom prst="rect">
            <a:avLst/>
          </a:prstGeom>
          <a:ln w="12700">
            <a:miter lim="400000"/>
          </a:ln>
        </p:spPr>
      </p:pic>
      <p:pic>
        <p:nvPicPr>
          <p:cNvPr id="11" name="CCNLogo.png"/>
          <p:cNvPicPr/>
          <p:nvPr/>
        </p:nvPicPr>
        <p:blipFill>
          <a:blip r:embed="rId5">
            <a:extLst/>
          </a:blip>
          <a:stretch>
            <a:fillRect/>
          </a:stretch>
        </p:blipFill>
        <p:spPr>
          <a:xfrm>
            <a:off x="60169" y="194540"/>
            <a:ext cx="2370209" cy="1128934"/>
          </a:xfrm>
          <a:prstGeom prst="rect">
            <a:avLst/>
          </a:prstGeom>
          <a:ln w="12700">
            <a:miter lim="400000"/>
          </a:ln>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2793486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 y="1268308"/>
            <a:ext cx="12455745" cy="1219200"/>
          </a:xfrm>
        </p:spPr>
        <p:txBody>
          <a:bodyPr>
            <a:normAutofit/>
          </a:bodyPr>
          <a:lstStyle/>
          <a:p>
            <a:pPr>
              <a:defRPr/>
            </a:pPr>
            <a:r>
              <a:rPr lang="en-US" sz="3413" b="1" cap="none" dirty="0" smtClean="0">
                <a:solidFill>
                  <a:srgbClr val="0052E2"/>
                </a:solidFill>
                <a:latin typeface="Avenir Next Condensed"/>
                <a:cs typeface="Calibri"/>
              </a:rPr>
              <a:t>How to Measure Sarcopenia?</a:t>
            </a:r>
            <a:endParaRPr lang="en-US" sz="3413" b="1" cap="none" dirty="0">
              <a:solidFill>
                <a:srgbClr val="0052E2"/>
              </a:solidFill>
              <a:latin typeface="Avenir Next Condensed"/>
              <a:cs typeface="Calibri"/>
            </a:endParaRPr>
          </a:p>
        </p:txBody>
      </p:sp>
      <p:sp>
        <p:nvSpPr>
          <p:cNvPr id="3" name="Content Placeholder 2"/>
          <p:cNvSpPr>
            <a:spLocks noGrp="1"/>
          </p:cNvSpPr>
          <p:nvPr>
            <p:ph idx="1"/>
          </p:nvPr>
        </p:nvSpPr>
        <p:spPr>
          <a:xfrm>
            <a:off x="987766" y="3088418"/>
            <a:ext cx="4357030" cy="4827694"/>
          </a:xfrm>
        </p:spPr>
        <p:txBody>
          <a:bodyPr>
            <a:normAutofit fontScale="62500" lnSpcReduction="20000"/>
          </a:bodyPr>
          <a:lstStyle/>
          <a:p>
            <a:r>
              <a:rPr lang="en-US" altLang="en-US" dirty="0" smtClean="0">
                <a:latin typeface="Arial Regular"/>
                <a:cs typeface="Calibri" panose="020F0502020204030204" pitchFamily="34" charset="0"/>
              </a:rPr>
              <a:t>Imaging techniques not currently practical or validated in ICU patients</a:t>
            </a:r>
            <a:endParaRPr lang="en-US" altLang="en-US" dirty="0">
              <a:latin typeface="Arial Regular"/>
              <a:cs typeface="Calibri" panose="020F0502020204030204" pitchFamily="34" charset="0"/>
              <a:sym typeface="Wingdings" panose="05000000000000000000" pitchFamily="2" charset="2"/>
            </a:endParaRPr>
          </a:p>
          <a:p>
            <a:r>
              <a:rPr lang="en-US" altLang="en-US" dirty="0" smtClean="0">
                <a:latin typeface="Arial Regular"/>
                <a:cs typeface="Calibri" panose="020F0502020204030204" pitchFamily="34" charset="0"/>
                <a:sym typeface="Wingdings" panose="05000000000000000000" pitchFamily="2" charset="2"/>
              </a:rPr>
              <a:t>Use SARC-F score questionnaire</a:t>
            </a:r>
          </a:p>
          <a:p>
            <a:r>
              <a:rPr lang="en-US" altLang="en-US" dirty="0" smtClean="0">
                <a:latin typeface="Arial Regular"/>
                <a:cs typeface="Calibri" panose="020F0502020204030204" pitchFamily="34" charset="0"/>
                <a:sym typeface="Wingdings" panose="05000000000000000000" pitchFamily="2" charset="2"/>
              </a:rPr>
              <a:t>Score of 4 or more as entry criteria</a:t>
            </a:r>
            <a:endParaRPr lang="en-US" altLang="en-US" dirty="0">
              <a:latin typeface="Calibri" panose="020F0502020204030204" pitchFamily="34" charset="0"/>
              <a:cs typeface="Calibri" panose="020F0502020204030204" pitchFamily="34" charset="0"/>
            </a:endParaRPr>
          </a:p>
        </p:txBody>
      </p:sp>
      <p:sp>
        <p:nvSpPr>
          <p:cNvPr id="49159" name="TextBox 3"/>
          <p:cNvSpPr txBox="1">
            <a:spLocks noChangeArrowheads="1"/>
          </p:cNvSpPr>
          <p:nvPr/>
        </p:nvSpPr>
        <p:spPr bwMode="auto">
          <a:xfrm>
            <a:off x="1689754" y="8205252"/>
            <a:ext cx="2953053" cy="32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93" dirty="0" err="1" smtClean="0">
                <a:solidFill>
                  <a:schemeClr val="tx2"/>
                </a:solidFill>
                <a:latin typeface="Arial" panose="020B0604020202020204" pitchFamily="34" charset="0"/>
                <a:cs typeface="Arial" panose="020B0604020202020204" pitchFamily="34" charset="0"/>
              </a:rPr>
              <a:t>Malmstrom</a:t>
            </a:r>
            <a:r>
              <a:rPr lang="en-US" altLang="en-US" sz="1493" dirty="0" smtClean="0">
                <a:solidFill>
                  <a:schemeClr val="tx2"/>
                </a:solidFill>
                <a:latin typeface="Arial" panose="020B0604020202020204" pitchFamily="34" charset="0"/>
                <a:cs typeface="Arial" panose="020B0604020202020204" pitchFamily="34" charset="0"/>
              </a:rPr>
              <a:t> JAMDA 2013;531-32</a:t>
            </a:r>
            <a:endParaRPr lang="en-US" altLang="en-US" sz="1493" dirty="0">
              <a:solidFill>
                <a:schemeClr val="tx2"/>
              </a:solidFill>
              <a:latin typeface="Arial" panose="020B0604020202020204" pitchFamily="34" charset="0"/>
              <a:cs typeface="Arial" panose="020B0604020202020204" pitchFamily="34" charset="0"/>
            </a:endParaRPr>
          </a:p>
        </p:txBody>
      </p:sp>
      <p:sp>
        <p:nvSpPr>
          <p:cNvPr id="9" name="Shape 72"/>
          <p:cNvSpPr/>
          <p:nvPr/>
        </p:nvSpPr>
        <p:spPr>
          <a:xfrm>
            <a:off x="904480" y="2418751"/>
            <a:ext cx="11173827" cy="1"/>
          </a:xfrm>
          <a:prstGeom prst="line">
            <a:avLst/>
          </a:prstGeom>
          <a:ln w="6350">
            <a:solidFill>
              <a:srgbClr val="5A5F5E"/>
            </a:solidFill>
            <a:miter lim="400000"/>
          </a:ln>
        </p:spPr>
        <p:txBody>
          <a:bodyPr lIns="0" tIns="0" rIns="0" bIns="0" anchor="ctr"/>
          <a:lstStyle/>
          <a:p>
            <a:pPr lvl="0"/>
            <a:endParaRPr/>
          </a:p>
        </p:txBody>
      </p:sp>
      <p:pic>
        <p:nvPicPr>
          <p:cNvPr id="4" name="Picture 3"/>
          <p:cNvPicPr>
            <a:picLocks noChangeAspect="1"/>
          </p:cNvPicPr>
          <p:nvPr/>
        </p:nvPicPr>
        <p:blipFill>
          <a:blip r:embed="rId3"/>
          <a:stretch>
            <a:fillRect/>
          </a:stretch>
        </p:blipFill>
        <p:spPr>
          <a:xfrm>
            <a:off x="5723187" y="3257461"/>
            <a:ext cx="6840288" cy="4708154"/>
          </a:xfrm>
          <a:prstGeom prst="rect">
            <a:avLst/>
          </a:prstGeom>
          <a:ln>
            <a:noFill/>
          </a:ln>
          <a:effectLst>
            <a:outerShdw blurRad="292100" dist="139700" dir="2700000" algn="tl" rotWithShape="0">
              <a:srgbClr val="333333">
                <a:alpha val="65000"/>
              </a:srgbClr>
            </a:outerShdw>
          </a:effectLst>
        </p:spPr>
      </p:pic>
      <p:pic>
        <p:nvPicPr>
          <p:cNvPr id="10" name="Effort_Logo.png"/>
          <p:cNvPicPr/>
          <p:nvPr/>
        </p:nvPicPr>
        <p:blipFill>
          <a:blip r:embed="rId4">
            <a:extLst/>
          </a:blip>
          <a:srcRect r="30802" b="51271"/>
          <a:stretch>
            <a:fillRect/>
          </a:stretch>
        </p:blipFill>
        <p:spPr>
          <a:xfrm>
            <a:off x="10679502" y="194540"/>
            <a:ext cx="2910261" cy="1508226"/>
          </a:xfrm>
          <a:prstGeom prst="rect">
            <a:avLst/>
          </a:prstGeom>
          <a:ln w="12700">
            <a:miter lim="400000"/>
          </a:ln>
        </p:spPr>
      </p:pic>
      <p:pic>
        <p:nvPicPr>
          <p:cNvPr id="11" name="CCNLogo.png"/>
          <p:cNvPicPr/>
          <p:nvPr/>
        </p:nvPicPr>
        <p:blipFill>
          <a:blip r:embed="rId5">
            <a:extLst/>
          </a:blip>
          <a:stretch>
            <a:fillRect/>
          </a:stretch>
        </p:blipFill>
        <p:spPr>
          <a:xfrm>
            <a:off x="60169" y="194540"/>
            <a:ext cx="2370209" cy="1128934"/>
          </a:xfrm>
          <a:prstGeom prst="rect">
            <a:avLst/>
          </a:prstGeom>
          <a:ln w="12700">
            <a:miter lim="400000"/>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1493541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charRg st="4294967295" end="4294967295"/>
                                            </p:txEl>
                                          </p:spTgt>
                                        </p:tgtEl>
                                        <p:attrNameLst>
                                          <p:attrName>style.visibility</p:attrName>
                                        </p:attrNameLst>
                                      </p:cBhvr>
                                      <p:to>
                                        <p:strVal val="visible"/>
                                      </p:to>
                                    </p:set>
                                    <p:animEffect transition="in" filter="dissolve">
                                      <p:cBhvr>
                                        <p:cTn id="7" dur="500"/>
                                        <p:tgtEl>
                                          <p:spTgt spid="3">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704" y="1510746"/>
            <a:ext cx="9341524" cy="914372"/>
          </a:xfrm>
        </p:spPr>
        <p:txBody>
          <a:bodyPr>
            <a:noAutofit/>
          </a:bodyPr>
          <a:lstStyle/>
          <a:p>
            <a:pPr>
              <a:defRPr/>
            </a:pPr>
            <a:r>
              <a:rPr lang="en-US" sz="3600" b="1" cap="none" dirty="0" err="1">
                <a:solidFill>
                  <a:srgbClr val="0052E2"/>
                </a:solidFill>
                <a:latin typeface="Avenir Next Condensed"/>
                <a:cs typeface="Calibri"/>
              </a:rPr>
              <a:t>Sarcopenic</a:t>
            </a:r>
            <a:r>
              <a:rPr lang="en-US" sz="3600" b="1" cap="none" dirty="0">
                <a:solidFill>
                  <a:srgbClr val="0052E2"/>
                </a:solidFill>
                <a:latin typeface="Avenir Next Condensed"/>
                <a:cs typeface="Calibri"/>
              </a:rPr>
              <a:t> patients may benefit more from Early EN</a:t>
            </a:r>
          </a:p>
        </p:txBody>
      </p:sp>
      <p:sp>
        <p:nvSpPr>
          <p:cNvPr id="3" name="Content Placeholder 2"/>
          <p:cNvSpPr>
            <a:spLocks noGrp="1"/>
          </p:cNvSpPr>
          <p:nvPr>
            <p:ph idx="1"/>
          </p:nvPr>
        </p:nvSpPr>
        <p:spPr>
          <a:xfrm>
            <a:off x="982489" y="3977433"/>
            <a:ext cx="3821759" cy="3620660"/>
          </a:xfrm>
        </p:spPr>
        <p:txBody>
          <a:bodyPr>
            <a:noAutofit/>
          </a:bodyPr>
          <a:lstStyle/>
          <a:p>
            <a:r>
              <a:rPr lang="en-US" altLang="en-US" sz="2400" dirty="0" smtClean="0">
                <a:latin typeface="Arial Regular"/>
                <a:cs typeface="Calibri" panose="020F0502020204030204" pitchFamily="34" charset="0"/>
              </a:rPr>
              <a:t>Retrospective analysis of 254 septic patients</a:t>
            </a:r>
          </a:p>
          <a:p>
            <a:r>
              <a:rPr lang="en-US" altLang="en-US" sz="2400" dirty="0" smtClean="0">
                <a:latin typeface="Arial Regular"/>
                <a:cs typeface="Calibri" panose="020F0502020204030204" pitchFamily="34" charset="0"/>
                <a:sym typeface="Wingdings" panose="05000000000000000000" pitchFamily="2" charset="2"/>
              </a:rPr>
              <a:t>Fed early (within 48 </a:t>
            </a:r>
            <a:r>
              <a:rPr lang="en-US" altLang="en-US" sz="2400" dirty="0" err="1" smtClean="0">
                <a:latin typeface="Arial Regular"/>
                <a:cs typeface="Calibri" panose="020F0502020204030204" pitchFamily="34" charset="0"/>
                <a:sym typeface="Wingdings" panose="05000000000000000000" pitchFamily="2" charset="2"/>
              </a:rPr>
              <a:t>hrs</a:t>
            </a:r>
            <a:r>
              <a:rPr lang="en-US" altLang="en-US" sz="2400" dirty="0" smtClean="0">
                <a:latin typeface="Arial Regular"/>
                <a:cs typeface="Calibri" panose="020F0502020204030204" pitchFamily="34" charset="0"/>
                <a:sym typeface="Wingdings" panose="05000000000000000000" pitchFamily="2" charset="2"/>
              </a:rPr>
              <a:t>) vs. delayed (after 48 </a:t>
            </a:r>
            <a:r>
              <a:rPr lang="en-US" altLang="en-US" sz="2400" dirty="0" err="1" smtClean="0">
                <a:latin typeface="Arial Regular"/>
                <a:cs typeface="Calibri" panose="020F0502020204030204" pitchFamily="34" charset="0"/>
                <a:sym typeface="Wingdings" panose="05000000000000000000" pitchFamily="2" charset="2"/>
              </a:rPr>
              <a:t>hrs</a:t>
            </a:r>
            <a:r>
              <a:rPr lang="en-US" altLang="en-US" sz="2400" dirty="0" smtClean="0">
                <a:latin typeface="Arial Regular"/>
                <a:cs typeface="Calibri" panose="020F0502020204030204" pitchFamily="34" charset="0"/>
                <a:sym typeface="Wingdings" panose="05000000000000000000" pitchFamily="2" charset="2"/>
              </a:rPr>
              <a:t>)</a:t>
            </a:r>
          </a:p>
          <a:p>
            <a:r>
              <a:rPr lang="en-US" altLang="en-US" sz="2400" dirty="0" smtClean="0">
                <a:latin typeface="Arial Regular"/>
                <a:cs typeface="Calibri" panose="020F0502020204030204" pitchFamily="34" charset="0"/>
                <a:sym typeface="Wingdings" panose="05000000000000000000" pitchFamily="2" charset="2"/>
              </a:rPr>
              <a:t>Categorized as </a:t>
            </a:r>
            <a:r>
              <a:rPr lang="en-US" altLang="en-US" sz="2400" dirty="0" err="1" smtClean="0">
                <a:latin typeface="Arial Regular"/>
                <a:cs typeface="Calibri" panose="020F0502020204030204" pitchFamily="34" charset="0"/>
                <a:sym typeface="Wingdings" panose="05000000000000000000" pitchFamily="2" charset="2"/>
              </a:rPr>
              <a:t>sarcopenic</a:t>
            </a:r>
            <a:r>
              <a:rPr lang="en-US" altLang="en-US" sz="2400" dirty="0" smtClean="0">
                <a:latin typeface="Arial Regular"/>
                <a:cs typeface="Calibri" panose="020F0502020204030204" pitchFamily="34" charset="0"/>
                <a:sym typeface="Wingdings" panose="05000000000000000000" pitchFamily="2" charset="2"/>
              </a:rPr>
              <a:t> vs. non </a:t>
            </a:r>
            <a:r>
              <a:rPr lang="en-US" altLang="en-US" sz="2400" dirty="0" err="1" smtClean="0">
                <a:latin typeface="Arial Regular"/>
                <a:cs typeface="Calibri" panose="020F0502020204030204" pitchFamily="34" charset="0"/>
                <a:sym typeface="Wingdings" panose="05000000000000000000" pitchFamily="2" charset="2"/>
              </a:rPr>
              <a:t>sarcopenic</a:t>
            </a:r>
            <a:r>
              <a:rPr lang="en-US" altLang="en-US" sz="2400" dirty="0" smtClean="0">
                <a:latin typeface="Arial Regular"/>
                <a:cs typeface="Calibri" panose="020F0502020204030204" pitchFamily="34" charset="0"/>
                <a:sym typeface="Wingdings" panose="05000000000000000000" pitchFamily="2" charset="2"/>
              </a:rPr>
              <a:t> using CT scan of L3</a:t>
            </a:r>
            <a:endParaRPr lang="en-US" altLang="en-US" sz="2400" dirty="0">
              <a:latin typeface="Calibri" panose="020F0502020204030204" pitchFamily="34" charset="0"/>
              <a:cs typeface="Calibri" panose="020F0502020204030204" pitchFamily="34" charset="0"/>
            </a:endParaRPr>
          </a:p>
        </p:txBody>
      </p:sp>
      <p:sp>
        <p:nvSpPr>
          <p:cNvPr id="49159" name="TextBox 3"/>
          <p:cNvSpPr txBox="1">
            <a:spLocks noChangeArrowheads="1"/>
          </p:cNvSpPr>
          <p:nvPr/>
        </p:nvSpPr>
        <p:spPr bwMode="auto">
          <a:xfrm>
            <a:off x="1665441" y="8939014"/>
            <a:ext cx="30444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solidFill>
                  <a:schemeClr val="tx1">
                    <a:lumMod val="50000"/>
                  </a:schemeClr>
                </a:solidFill>
                <a:latin typeface="Arial" panose="020B0604020202020204" pitchFamily="34" charset="0"/>
                <a:cs typeface="Arial" panose="020B0604020202020204" pitchFamily="34" charset="0"/>
              </a:rPr>
              <a:t>Koga JCC 2018;47:153-158</a:t>
            </a:r>
          </a:p>
        </p:txBody>
      </p:sp>
      <p:sp>
        <p:nvSpPr>
          <p:cNvPr id="9" name="Shape 72"/>
          <p:cNvSpPr/>
          <p:nvPr/>
        </p:nvSpPr>
        <p:spPr>
          <a:xfrm>
            <a:off x="2230618" y="2636512"/>
            <a:ext cx="8380115" cy="1"/>
          </a:xfrm>
          <a:prstGeom prst="line">
            <a:avLst/>
          </a:prstGeom>
          <a:ln w="6350">
            <a:solidFill>
              <a:srgbClr val="5A5F5E"/>
            </a:solidFill>
            <a:miter lim="400000"/>
          </a:ln>
        </p:spPr>
        <p:txBody>
          <a:bodyPr lIns="0" tIns="0" rIns="0" bIns="0" anchor="ctr"/>
          <a:lstStyle/>
          <a:p>
            <a:pPr lvl="0"/>
            <a:endParaRPr sz="2700"/>
          </a:p>
        </p:txBody>
      </p:sp>
      <p:pic>
        <p:nvPicPr>
          <p:cNvPr id="12" name="Effort_Logo.png"/>
          <p:cNvPicPr/>
          <p:nvPr/>
        </p:nvPicPr>
        <p:blipFill>
          <a:blip r:embed="rId3">
            <a:extLst/>
          </a:blip>
          <a:srcRect r="30802" b="51271"/>
          <a:stretch>
            <a:fillRect/>
          </a:stretch>
        </p:blipFill>
        <p:spPr>
          <a:xfrm>
            <a:off x="11150148" y="168217"/>
            <a:ext cx="2182629" cy="1131135"/>
          </a:xfrm>
          <a:prstGeom prst="rect">
            <a:avLst/>
          </a:prstGeom>
          <a:ln w="12700">
            <a:miter lim="400000"/>
          </a:ln>
        </p:spPr>
      </p:pic>
      <p:pic>
        <p:nvPicPr>
          <p:cNvPr id="11" name="CCNLogo.png"/>
          <p:cNvPicPr/>
          <p:nvPr/>
        </p:nvPicPr>
        <p:blipFill>
          <a:blip r:embed="rId4">
            <a:extLst/>
          </a:blip>
          <a:stretch>
            <a:fillRect/>
          </a:stretch>
        </p:blipFill>
        <p:spPr>
          <a:xfrm>
            <a:off x="289115" y="168217"/>
            <a:ext cx="1777603" cy="846675"/>
          </a:xfrm>
          <a:prstGeom prst="rect">
            <a:avLst/>
          </a:prstGeom>
          <a:ln w="12700">
            <a:miter lim="400000"/>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1002" y="265781"/>
            <a:ext cx="1657036" cy="923299"/>
          </a:xfrm>
          <a:prstGeom prst="rect">
            <a:avLst/>
          </a:prstGeom>
        </p:spPr>
      </p:pic>
      <p:pic>
        <p:nvPicPr>
          <p:cNvPr id="4" name="Picture 3"/>
          <p:cNvPicPr>
            <a:picLocks noChangeAspect="1"/>
          </p:cNvPicPr>
          <p:nvPr/>
        </p:nvPicPr>
        <p:blipFill>
          <a:blip r:embed="rId6"/>
          <a:stretch>
            <a:fillRect/>
          </a:stretch>
        </p:blipFill>
        <p:spPr>
          <a:xfrm>
            <a:off x="6109923" y="5439242"/>
            <a:ext cx="6237218" cy="3684438"/>
          </a:xfrm>
          <a:prstGeom prst="rect">
            <a:avLst/>
          </a:prstGeom>
        </p:spPr>
      </p:pic>
      <p:pic>
        <p:nvPicPr>
          <p:cNvPr id="6" name="Picture 5"/>
          <p:cNvPicPr>
            <a:picLocks noChangeAspect="1"/>
          </p:cNvPicPr>
          <p:nvPr/>
        </p:nvPicPr>
        <p:blipFill>
          <a:blip r:embed="rId7"/>
          <a:stretch>
            <a:fillRect/>
          </a:stretch>
        </p:blipFill>
        <p:spPr>
          <a:xfrm>
            <a:off x="6079440" y="3063876"/>
            <a:ext cx="6193840" cy="1599969"/>
          </a:xfrm>
          <a:prstGeom prst="rect">
            <a:avLst/>
          </a:prstGeom>
        </p:spPr>
      </p:pic>
      <p:pic>
        <p:nvPicPr>
          <p:cNvPr id="8" name="Picture 7"/>
          <p:cNvPicPr>
            <a:picLocks noChangeAspect="1"/>
          </p:cNvPicPr>
          <p:nvPr/>
        </p:nvPicPr>
        <p:blipFill>
          <a:blip r:embed="rId8"/>
          <a:stretch>
            <a:fillRect/>
          </a:stretch>
        </p:blipFill>
        <p:spPr>
          <a:xfrm>
            <a:off x="6079440" y="4663845"/>
            <a:ext cx="6193840" cy="663960"/>
          </a:xfrm>
          <a:prstGeom prst="rect">
            <a:avLst/>
          </a:prstGeom>
        </p:spPr>
      </p:pic>
    </p:spTree>
    <p:extLst>
      <p:ext uri="{BB962C8B-B14F-4D97-AF65-F5344CB8AC3E}">
        <p14:creationId xmlns:p14="http://schemas.microsoft.com/office/powerpoint/2010/main" val="3883886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p:cNvSpPr>
          <p:nvPr>
            <p:ph type="title"/>
          </p:nvPr>
        </p:nvSpPr>
        <p:spPr>
          <a:xfrm>
            <a:off x="541084" y="1444163"/>
            <a:ext cx="11922632" cy="1611168"/>
          </a:xfrm>
          <a:prstGeom prst="rect">
            <a:avLst/>
          </a:prstGeom>
        </p:spPr>
        <p:txBody>
          <a:bodyPr lIns="45719" tIns="45719" rIns="45719" bIns="45719">
            <a:normAutofit fontScale="90000"/>
          </a:bodyPr>
          <a:lstStyle/>
          <a:p>
            <a:pPr lvl="0">
              <a:lnSpc>
                <a:spcPct val="90000"/>
              </a:lnSpc>
              <a:defRPr sz="1800" cap="none">
                <a:solidFill>
                  <a:srgbClr val="000000"/>
                </a:solidFill>
              </a:defRPr>
            </a:pPr>
            <a:r>
              <a:rPr sz="4000" b="1" spc="-40" dirty="0">
                <a:solidFill>
                  <a:srgbClr val="0052E2"/>
                </a:solidFill>
                <a:latin typeface="Avenir Next Condensed"/>
                <a:ea typeface="Avenir Next Condensed"/>
                <a:cs typeface="Avenir Next Condensed"/>
                <a:sym typeface="Avenir Next Condensed"/>
              </a:rPr>
              <a:t>Registry-based Randomized Clinical Trials (RRCT)</a:t>
            </a:r>
            <a:br>
              <a:rPr sz="4000" b="1" spc="-40" dirty="0">
                <a:solidFill>
                  <a:srgbClr val="0052E2"/>
                </a:solidFill>
                <a:latin typeface="Avenir Next Condensed"/>
                <a:ea typeface="Avenir Next Condensed"/>
                <a:cs typeface="Avenir Next Condensed"/>
                <a:sym typeface="Avenir Next Condensed"/>
              </a:rPr>
            </a:br>
            <a:r>
              <a:rPr sz="4000" b="1" spc="-40" dirty="0">
                <a:solidFill>
                  <a:srgbClr val="0052E2"/>
                </a:solidFill>
                <a:latin typeface="Avenir Next Condensed"/>
                <a:ea typeface="Avenir Next Condensed"/>
                <a:cs typeface="Avenir Next Condensed"/>
                <a:sym typeface="Avenir Next Condensed"/>
              </a:rPr>
              <a:t>A possible solution?</a:t>
            </a:r>
          </a:p>
        </p:txBody>
      </p:sp>
      <p:sp>
        <p:nvSpPr>
          <p:cNvPr id="433" name="Shape 433"/>
          <p:cNvSpPr>
            <a:spLocks noGrp="1"/>
          </p:cNvSpPr>
          <p:nvPr>
            <p:ph type="body" idx="1"/>
          </p:nvPr>
        </p:nvSpPr>
        <p:spPr>
          <a:xfrm>
            <a:off x="1138687" y="3443803"/>
            <a:ext cx="10921041" cy="3239333"/>
          </a:xfrm>
          <a:prstGeom prst="rect">
            <a:avLst/>
          </a:prstGeom>
        </p:spPr>
        <p:txBody>
          <a:bodyPr lIns="45719" tIns="45719" rIns="45719" bIns="45719" anchor="t">
            <a:normAutofit/>
          </a:bodyPr>
          <a:lstStyle>
            <a:lvl1pPr marL="257175" indent="-257175" defTabSz="457200">
              <a:spcBef>
                <a:spcPts val="0"/>
              </a:spcBef>
              <a:buSzPct val="100000"/>
              <a:defRPr sz="2400">
                <a:solidFill>
                  <a:srgbClr val="000000"/>
                </a:solidFill>
                <a:latin typeface="Avenir Book"/>
                <a:ea typeface="Avenir Book"/>
                <a:cs typeface="Avenir Book"/>
                <a:sym typeface="Avenir Book"/>
              </a:defRPr>
            </a:lvl1pPr>
          </a:lstStyle>
          <a:p>
            <a:pPr lvl="0">
              <a:defRPr sz="1800"/>
            </a:pPr>
            <a:r>
              <a:rPr sz="2800" dirty="0"/>
              <a:t>Recent experience with large scale, multi-center, observational studies conducted by volunteers in hundreds of ICUs around the world opens the possibility of using the same International Nutrition </a:t>
            </a:r>
            <a:r>
              <a:rPr sz="2800" dirty="0" smtClean="0"/>
              <a:t>Survey</a:t>
            </a:r>
            <a:r>
              <a:rPr lang="en-CA" sz="2800" dirty="0" smtClean="0"/>
              <a:t> (INS)</a:t>
            </a:r>
            <a:r>
              <a:rPr sz="2800" dirty="0" smtClean="0"/>
              <a:t> </a:t>
            </a:r>
            <a:r>
              <a:rPr sz="2800" dirty="0"/>
              <a:t>infrastructure to support large scale, randomized trials. </a:t>
            </a:r>
          </a:p>
        </p:txBody>
      </p:sp>
      <p:grpSp>
        <p:nvGrpSpPr>
          <p:cNvPr id="436" name="Group 436"/>
          <p:cNvGrpSpPr/>
          <p:nvPr/>
        </p:nvGrpSpPr>
        <p:grpSpPr>
          <a:xfrm>
            <a:off x="2730500" y="6403404"/>
            <a:ext cx="9553742" cy="1643525"/>
            <a:chOff x="0" y="0"/>
            <a:chExt cx="9553742" cy="1643524"/>
          </a:xfrm>
        </p:grpSpPr>
        <p:sp>
          <p:nvSpPr>
            <p:cNvPr id="434" name="Shape 434"/>
            <p:cNvSpPr/>
            <p:nvPr/>
          </p:nvSpPr>
          <p:spPr>
            <a:xfrm>
              <a:off x="0" y="517298"/>
              <a:ext cx="1676400" cy="761969"/>
            </a:xfrm>
            <a:prstGeom prst="rightArrow">
              <a:avLst>
                <a:gd name="adj1" fmla="val 50000"/>
                <a:gd name="adj2" fmla="val 50001"/>
              </a:avLst>
            </a:prstGeom>
            <a:solidFill>
              <a:srgbClr val="808785"/>
            </a:solidFill>
            <a:ln w="12700" cap="flat">
              <a:noFill/>
              <a:miter lim="400000"/>
            </a:ln>
            <a:effectLst/>
          </p:spPr>
          <p:txBody>
            <a:bodyPr wrap="square" lIns="45719" tIns="45719" rIns="45719" bIns="45719" numCol="1" anchor="t">
              <a:noAutofit/>
            </a:bodyPr>
            <a:lstStyle/>
            <a:p>
              <a:pPr lvl="0" defTabSz="914400">
                <a:defRPr sz="2400">
                  <a:solidFill>
                    <a:srgbClr val="FFFF00"/>
                  </a:solidFill>
                  <a:latin typeface="Arial"/>
                  <a:ea typeface="Arial"/>
                  <a:cs typeface="Arial"/>
                  <a:sym typeface="Arial"/>
                </a:defRPr>
              </a:pPr>
              <a:endParaRPr/>
            </a:p>
          </p:txBody>
        </p:sp>
        <p:sp>
          <p:nvSpPr>
            <p:cNvPr id="435" name="Shape 435"/>
            <p:cNvSpPr/>
            <p:nvPr/>
          </p:nvSpPr>
          <p:spPr>
            <a:xfrm>
              <a:off x="1828799" y="0"/>
              <a:ext cx="7724943" cy="16435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l" defTabSz="457200">
                <a:lnSpc>
                  <a:spcPct val="120000"/>
                </a:lnSpc>
                <a:defRPr sz="2200" b="1">
                  <a:solidFill>
                    <a:srgbClr val="000000"/>
                  </a:solidFill>
                  <a:latin typeface="Avenir Book"/>
                  <a:ea typeface="Avenir Book"/>
                  <a:cs typeface="Avenir Book"/>
                  <a:sym typeface="Avenir Book"/>
                </a:defRPr>
              </a:lvl1pPr>
            </a:lstStyle>
            <a:p>
              <a:pPr lvl="0">
                <a:defRPr sz="1800" b="0"/>
              </a:pPr>
              <a:r>
                <a:rPr sz="2800" b="1" dirty="0"/>
                <a:t>The creation of registry-based, volunteer supported, large-scale, randomized clinical trials related to critical care clinical </a:t>
              </a:r>
              <a:r>
                <a:rPr sz="2800" b="1" dirty="0" smtClean="0"/>
                <a:t>nutrition </a:t>
              </a:r>
              <a:endParaRPr sz="2800" b="1" dirty="0"/>
            </a:p>
          </p:txBody>
        </p:sp>
      </p:grpSp>
      <p:pic>
        <p:nvPicPr>
          <p:cNvPr id="9" name="CCNLogo.png"/>
          <p:cNvPicPr/>
          <p:nvPr/>
        </p:nvPicPr>
        <p:blipFill>
          <a:blip r:embed="rId2">
            <a:extLst/>
          </a:blip>
          <a:stretch>
            <a:fillRect/>
          </a:stretch>
        </p:blipFill>
        <p:spPr>
          <a:xfrm>
            <a:off x="60169" y="194540"/>
            <a:ext cx="2370209" cy="1128934"/>
          </a:xfrm>
          <a:prstGeom prst="rect">
            <a:avLst/>
          </a:prstGeom>
          <a:ln w="12700">
            <a:miter lim="400000"/>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436"/>
                                        </p:tgtEl>
                                        <p:attrNameLst>
                                          <p:attrName>style.visibility</p:attrName>
                                        </p:attrNameLst>
                                      </p:cBhvr>
                                      <p:to>
                                        <p:strVal val="visible"/>
                                      </p:to>
                                    </p:set>
                                    <p:animEffect transition="in" filter="fade">
                                      <p:cBhvr>
                                        <p:cTn id="7" dur="25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1"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112" y="1599337"/>
            <a:ext cx="11054080" cy="906494"/>
          </a:xfrm>
        </p:spPr>
        <p:txBody>
          <a:bodyPr>
            <a:noAutofit/>
          </a:bodyPr>
          <a:lstStyle/>
          <a:p>
            <a:r>
              <a:rPr lang="en-CA" sz="3600" cap="none" dirty="0">
                <a:solidFill>
                  <a:srgbClr val="0052E2"/>
                </a:solidFill>
              </a:rPr>
              <a:t>Relationship </a:t>
            </a:r>
            <a:r>
              <a:rPr lang="en-CA" sz="3600" cap="none" dirty="0" smtClean="0">
                <a:solidFill>
                  <a:srgbClr val="0052E2"/>
                </a:solidFill>
              </a:rPr>
              <a:t>between Sarcopenia </a:t>
            </a:r>
            <a:r>
              <a:rPr lang="en-CA" sz="3600" cap="none" dirty="0">
                <a:solidFill>
                  <a:srgbClr val="0052E2"/>
                </a:solidFill>
              </a:rPr>
              <a:t>and Frailty</a:t>
            </a:r>
          </a:p>
        </p:txBody>
      </p:sp>
      <p:pic>
        <p:nvPicPr>
          <p:cNvPr id="3" name="Picture 2"/>
          <p:cNvPicPr>
            <a:picLocks noChangeAspect="1"/>
          </p:cNvPicPr>
          <p:nvPr/>
        </p:nvPicPr>
        <p:blipFill>
          <a:blip r:embed="rId3"/>
          <a:stretch>
            <a:fillRect/>
          </a:stretch>
        </p:blipFill>
        <p:spPr>
          <a:xfrm>
            <a:off x="885937" y="2853031"/>
            <a:ext cx="11192370" cy="5733020"/>
          </a:xfrm>
          <a:prstGeom prst="rect">
            <a:avLst/>
          </a:prstGeom>
          <a:ln>
            <a:noFill/>
          </a:ln>
          <a:effectLst>
            <a:outerShdw blurRad="292100" dist="139700" dir="2700000" algn="tl" rotWithShape="0">
              <a:srgbClr val="333333">
                <a:alpha val="65000"/>
              </a:srgbClr>
            </a:outerShdw>
          </a:effectLst>
        </p:spPr>
      </p:pic>
      <p:cxnSp>
        <p:nvCxnSpPr>
          <p:cNvPr id="5" name="Straight Connector 4"/>
          <p:cNvCxnSpPr/>
          <p:nvPr/>
        </p:nvCxnSpPr>
        <p:spPr bwMode="auto">
          <a:xfrm>
            <a:off x="5288282" y="5928361"/>
            <a:ext cx="1897380" cy="105156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6" name="TextBox 5"/>
          <p:cNvSpPr txBox="1"/>
          <p:nvPr/>
        </p:nvSpPr>
        <p:spPr>
          <a:xfrm>
            <a:off x="904480" y="8716298"/>
            <a:ext cx="5577839" cy="355034"/>
          </a:xfrm>
          <a:prstGeom prst="rect">
            <a:avLst/>
          </a:prstGeom>
          <a:noFill/>
        </p:spPr>
        <p:txBody>
          <a:bodyPr wrap="square" rtlCol="0">
            <a:spAutoFit/>
          </a:bodyPr>
          <a:lstStyle/>
          <a:p>
            <a:r>
              <a:rPr lang="en-CA" sz="1707" dirty="0">
                <a:latin typeface="Arial" panose="020B0604020202020204" pitchFamily="34" charset="0"/>
                <a:cs typeface="Arial" panose="020B0604020202020204" pitchFamily="34" charset="0"/>
              </a:rPr>
              <a:t>Mueller N et al. </a:t>
            </a:r>
            <a:r>
              <a:rPr lang="de-DE" sz="1707" i="1" dirty="0">
                <a:latin typeface="Arial" panose="020B0604020202020204" pitchFamily="34" charset="0"/>
                <a:cs typeface="Arial" panose="020B0604020202020204" pitchFamily="34" charset="0"/>
              </a:rPr>
              <a:t>Ann Surg</a:t>
            </a:r>
            <a:r>
              <a:rPr lang="de-DE" sz="1707" dirty="0">
                <a:latin typeface="Arial" panose="020B0604020202020204" pitchFamily="34" charset="0"/>
                <a:cs typeface="Arial" panose="020B0604020202020204" pitchFamily="34" charset="0"/>
              </a:rPr>
              <a:t>. 2016;264(6):1116-1124.</a:t>
            </a:r>
            <a:endParaRPr lang="en-CA" sz="1707" dirty="0">
              <a:latin typeface="Arial" panose="020B0604020202020204" pitchFamily="34" charset="0"/>
              <a:cs typeface="Arial" panose="020B0604020202020204" pitchFamily="34" charset="0"/>
            </a:endParaRPr>
          </a:p>
        </p:txBody>
      </p:sp>
      <p:sp>
        <p:nvSpPr>
          <p:cNvPr id="8" name="Shape 72"/>
          <p:cNvSpPr/>
          <p:nvPr/>
        </p:nvSpPr>
        <p:spPr>
          <a:xfrm>
            <a:off x="895208" y="2660236"/>
            <a:ext cx="11173827" cy="1"/>
          </a:xfrm>
          <a:prstGeom prst="line">
            <a:avLst/>
          </a:prstGeom>
          <a:ln w="6350">
            <a:solidFill>
              <a:srgbClr val="5A5F5E"/>
            </a:solidFill>
            <a:miter lim="400000"/>
          </a:ln>
        </p:spPr>
        <p:txBody>
          <a:bodyPr lIns="0" tIns="0" rIns="0" bIns="0" anchor="ctr"/>
          <a:lstStyle/>
          <a:p>
            <a:pPr lvl="0"/>
            <a:endParaRPr/>
          </a:p>
        </p:txBody>
      </p:sp>
      <p:pic>
        <p:nvPicPr>
          <p:cNvPr id="11" name="Effort_Logo.png"/>
          <p:cNvPicPr/>
          <p:nvPr/>
        </p:nvPicPr>
        <p:blipFill>
          <a:blip r:embed="rId4">
            <a:extLst/>
          </a:blip>
          <a:srcRect r="30802" b="51271"/>
          <a:stretch>
            <a:fillRect/>
          </a:stretch>
        </p:blipFill>
        <p:spPr>
          <a:xfrm>
            <a:off x="10679502" y="194540"/>
            <a:ext cx="2910261" cy="1508226"/>
          </a:xfrm>
          <a:prstGeom prst="rect">
            <a:avLst/>
          </a:prstGeom>
          <a:ln w="12700">
            <a:miter lim="400000"/>
          </a:ln>
        </p:spPr>
      </p:pic>
      <p:pic>
        <p:nvPicPr>
          <p:cNvPr id="9" name="CCNLogo.png"/>
          <p:cNvPicPr/>
          <p:nvPr/>
        </p:nvPicPr>
        <p:blipFill>
          <a:blip r:embed="rId5">
            <a:extLst/>
          </a:blip>
          <a:stretch>
            <a:fillRect/>
          </a:stretch>
        </p:blipFill>
        <p:spPr>
          <a:xfrm>
            <a:off x="60169" y="194540"/>
            <a:ext cx="2370209" cy="965026"/>
          </a:xfrm>
          <a:prstGeom prst="rect">
            <a:avLst/>
          </a:prstGeom>
          <a:ln w="12700">
            <a:miter lim="400000"/>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674" y="194540"/>
            <a:ext cx="2209449" cy="1052361"/>
          </a:xfrm>
          <a:prstGeom prst="rect">
            <a:avLst/>
          </a:prstGeom>
        </p:spPr>
      </p:pic>
    </p:spTree>
    <p:extLst>
      <p:ext uri="{BB962C8B-B14F-4D97-AF65-F5344CB8AC3E}">
        <p14:creationId xmlns:p14="http://schemas.microsoft.com/office/powerpoint/2010/main" val="1565887512"/>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3270" y="1237324"/>
            <a:ext cx="6012180" cy="1219200"/>
          </a:xfrm>
        </p:spPr>
        <p:txBody>
          <a:bodyPr>
            <a:normAutofit/>
          </a:bodyPr>
          <a:lstStyle/>
          <a:p>
            <a:r>
              <a:rPr lang="en-CA" sz="4400" cap="none" dirty="0">
                <a:solidFill>
                  <a:srgbClr val="0052E2"/>
                </a:solidFill>
              </a:rPr>
              <a:t>Clinical Frailty Scale</a:t>
            </a:r>
          </a:p>
        </p:txBody>
      </p:sp>
      <p:pic>
        <p:nvPicPr>
          <p:cNvPr id="3" name="Picture 2"/>
          <p:cNvPicPr>
            <a:picLocks noChangeAspect="1"/>
          </p:cNvPicPr>
          <p:nvPr/>
        </p:nvPicPr>
        <p:blipFill>
          <a:blip r:embed="rId3"/>
          <a:stretch>
            <a:fillRect/>
          </a:stretch>
        </p:blipFill>
        <p:spPr>
          <a:xfrm>
            <a:off x="5808425" y="2559597"/>
            <a:ext cx="6648582" cy="6879593"/>
          </a:xfrm>
          <a:prstGeom prst="rect">
            <a:avLst/>
          </a:prstGeom>
        </p:spPr>
      </p:pic>
      <p:sp>
        <p:nvSpPr>
          <p:cNvPr id="4" name="TextBox 3"/>
          <p:cNvSpPr txBox="1"/>
          <p:nvPr/>
        </p:nvSpPr>
        <p:spPr>
          <a:xfrm>
            <a:off x="899795" y="3479391"/>
            <a:ext cx="4472940" cy="4832092"/>
          </a:xfrm>
          <a:prstGeom prst="rect">
            <a:avLst/>
          </a:prstGeom>
          <a:noFill/>
        </p:spPr>
        <p:txBody>
          <a:bodyPr wrap="square" rtlCol="0">
            <a:spAutoFit/>
          </a:bodyPr>
          <a:lstStyle/>
          <a:p>
            <a:pPr marL="406394" indent="-406394" algn="l">
              <a:buClr>
                <a:schemeClr val="accent1"/>
              </a:buClr>
              <a:buFont typeface="Wingdings" panose="05000000000000000000" pitchFamily="2" charset="2"/>
              <a:buChar char="§"/>
            </a:pPr>
            <a:r>
              <a:rPr lang="en-CA" sz="2800" dirty="0">
                <a:latin typeface="Arial" panose="020B0604020202020204" pitchFamily="34" charset="0"/>
                <a:cs typeface="Arial" panose="020B0604020202020204" pitchFamily="34" charset="0"/>
              </a:rPr>
              <a:t>Easier to </a:t>
            </a:r>
            <a:r>
              <a:rPr lang="en-CA" sz="2800" dirty="0" smtClean="0">
                <a:latin typeface="Arial" panose="020B0604020202020204" pitchFamily="34" charset="0"/>
                <a:cs typeface="Arial" panose="020B0604020202020204" pitchFamily="34" charset="0"/>
              </a:rPr>
              <a:t>operationalize</a:t>
            </a:r>
          </a:p>
          <a:p>
            <a:pPr marL="406394" indent="-406394" algn="l">
              <a:buClr>
                <a:schemeClr val="accent1"/>
              </a:buClr>
              <a:buFont typeface="Wingdings" panose="05000000000000000000" pitchFamily="2" charset="2"/>
              <a:buChar char="§"/>
            </a:pPr>
            <a:endParaRPr lang="en-CA" sz="2800" dirty="0">
              <a:latin typeface="Arial" panose="020B0604020202020204" pitchFamily="34" charset="0"/>
              <a:cs typeface="Arial" panose="020B0604020202020204" pitchFamily="34" charset="0"/>
            </a:endParaRPr>
          </a:p>
          <a:p>
            <a:pPr marL="406394" indent="-406394" algn="l">
              <a:buClr>
                <a:schemeClr val="accent1"/>
              </a:buClr>
              <a:buFont typeface="Wingdings" panose="05000000000000000000" pitchFamily="2" charset="2"/>
              <a:buChar char="§"/>
            </a:pPr>
            <a:r>
              <a:rPr lang="en-CA" sz="2800" dirty="0">
                <a:latin typeface="Arial" panose="020B0604020202020204" pitchFamily="34" charset="0"/>
                <a:cs typeface="Arial" panose="020B0604020202020204" pitchFamily="34" charset="0"/>
              </a:rPr>
              <a:t>Predicts for poor outcome in ICU patients, particularly the </a:t>
            </a:r>
            <a:r>
              <a:rPr lang="en-CA" sz="2800" dirty="0" smtClean="0">
                <a:latin typeface="Arial" panose="020B0604020202020204" pitchFamily="34" charset="0"/>
                <a:cs typeface="Arial" panose="020B0604020202020204" pitchFamily="34" charset="0"/>
              </a:rPr>
              <a:t>elderly</a:t>
            </a:r>
          </a:p>
          <a:p>
            <a:pPr marL="406394" indent="-406394" algn="l">
              <a:buClr>
                <a:schemeClr val="accent1"/>
              </a:buClr>
              <a:buFont typeface="Wingdings" panose="05000000000000000000" pitchFamily="2" charset="2"/>
              <a:buChar char="§"/>
            </a:pPr>
            <a:endParaRPr lang="en-CA" sz="2800" dirty="0">
              <a:latin typeface="Arial" panose="020B0604020202020204" pitchFamily="34" charset="0"/>
              <a:cs typeface="Arial" panose="020B0604020202020204" pitchFamily="34" charset="0"/>
            </a:endParaRPr>
          </a:p>
          <a:p>
            <a:pPr marL="406394" indent="-406394" algn="l">
              <a:buClr>
                <a:schemeClr val="accent1"/>
              </a:buClr>
              <a:buFont typeface="Wingdings" panose="05000000000000000000" pitchFamily="2" charset="2"/>
              <a:buChar char="§"/>
            </a:pPr>
            <a:r>
              <a:rPr lang="en-CA" sz="2800" dirty="0">
                <a:latin typeface="Arial" panose="020B0604020202020204" pitchFamily="34" charset="0"/>
                <a:cs typeface="Arial" panose="020B0604020202020204" pitchFamily="34" charset="0"/>
              </a:rPr>
              <a:t>May identify a subgroup of ‘high-risk’ patients that benefit from more nutrition?</a:t>
            </a:r>
          </a:p>
        </p:txBody>
      </p:sp>
      <p:sp>
        <p:nvSpPr>
          <p:cNvPr id="7" name="Shape 72"/>
          <p:cNvSpPr/>
          <p:nvPr/>
        </p:nvSpPr>
        <p:spPr>
          <a:xfrm>
            <a:off x="899795" y="2353450"/>
            <a:ext cx="11173827" cy="1"/>
          </a:xfrm>
          <a:prstGeom prst="line">
            <a:avLst/>
          </a:prstGeom>
          <a:ln w="6350">
            <a:solidFill>
              <a:srgbClr val="5A5F5E"/>
            </a:solidFill>
            <a:miter lim="400000"/>
          </a:ln>
        </p:spPr>
        <p:txBody>
          <a:bodyPr lIns="0" tIns="0" rIns="0" bIns="0" anchor="ctr"/>
          <a:lstStyle/>
          <a:p>
            <a:pPr lvl="0"/>
            <a:endParaRPr/>
          </a:p>
        </p:txBody>
      </p:sp>
      <p:sp>
        <p:nvSpPr>
          <p:cNvPr id="8" name="TextBox 7"/>
          <p:cNvSpPr txBox="1"/>
          <p:nvPr/>
        </p:nvSpPr>
        <p:spPr>
          <a:xfrm>
            <a:off x="781049" y="8687504"/>
            <a:ext cx="4200525"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1800" b="0" i="0" u="none" strike="noStrike" cap="none" spc="0" normalizeH="0" baseline="0" dirty="0" smtClean="0">
                <a:ln>
                  <a:noFill/>
                </a:ln>
                <a:solidFill>
                  <a:srgbClr val="535353"/>
                </a:solidFill>
                <a:effectLst/>
                <a:uFillTx/>
                <a:latin typeface="+mn-lt"/>
                <a:ea typeface="+mn-ea"/>
                <a:cs typeface="+mn-cs"/>
                <a:sym typeface="Gill Sans Light"/>
              </a:rPr>
              <a:t>Bagshaw</a:t>
            </a:r>
            <a:r>
              <a:rPr kumimoji="0" lang="en-CA" sz="1800" b="0" i="0" u="none" strike="noStrike" cap="none" spc="0" normalizeH="0" dirty="0" smtClean="0">
                <a:ln>
                  <a:noFill/>
                </a:ln>
                <a:solidFill>
                  <a:srgbClr val="535353"/>
                </a:solidFill>
                <a:effectLst/>
                <a:uFillTx/>
                <a:latin typeface="+mn-lt"/>
                <a:ea typeface="+mn-ea"/>
                <a:cs typeface="+mn-cs"/>
                <a:sym typeface="Gill Sans Light"/>
              </a:rPr>
              <a:t> CMAJ 2014;186;E95</a:t>
            </a:r>
            <a:endParaRPr kumimoji="0" lang="en-CA" sz="1800" b="0" i="0" u="none" strike="noStrike" cap="none" spc="0" normalizeH="0" baseline="0" dirty="0">
              <a:ln>
                <a:noFill/>
              </a:ln>
              <a:solidFill>
                <a:srgbClr val="535353"/>
              </a:solidFill>
              <a:effectLst/>
              <a:uFillTx/>
              <a:latin typeface="+mn-lt"/>
              <a:ea typeface="+mn-ea"/>
              <a:cs typeface="+mn-cs"/>
              <a:sym typeface="Gill Sans Light"/>
            </a:endParaRPr>
          </a:p>
        </p:txBody>
      </p:sp>
      <p:pic>
        <p:nvPicPr>
          <p:cNvPr id="10" name="Effort_Logo.png"/>
          <p:cNvPicPr/>
          <p:nvPr/>
        </p:nvPicPr>
        <p:blipFill>
          <a:blip r:embed="rId4">
            <a:extLst/>
          </a:blip>
          <a:srcRect r="30802" b="51271"/>
          <a:stretch>
            <a:fillRect/>
          </a:stretch>
        </p:blipFill>
        <p:spPr>
          <a:xfrm>
            <a:off x="10679502" y="194540"/>
            <a:ext cx="2910261" cy="1508226"/>
          </a:xfrm>
          <a:prstGeom prst="rect">
            <a:avLst/>
          </a:prstGeom>
          <a:ln w="12700">
            <a:miter lim="400000"/>
          </a:ln>
        </p:spPr>
      </p:pic>
      <p:pic>
        <p:nvPicPr>
          <p:cNvPr id="9" name="CCNLogo.png"/>
          <p:cNvPicPr/>
          <p:nvPr/>
        </p:nvPicPr>
        <p:blipFill>
          <a:blip r:embed="rId5">
            <a:extLst/>
          </a:blip>
          <a:stretch>
            <a:fillRect/>
          </a:stretch>
        </p:blipFill>
        <p:spPr>
          <a:xfrm>
            <a:off x="60169" y="194540"/>
            <a:ext cx="2370209" cy="1041763"/>
          </a:xfrm>
          <a:prstGeom prst="rect">
            <a:avLst/>
          </a:prstGeom>
          <a:ln w="12700">
            <a:miter lim="400000"/>
          </a:ln>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674" y="194540"/>
            <a:ext cx="2209449" cy="1136043"/>
          </a:xfrm>
          <a:prstGeom prst="rect">
            <a:avLst/>
          </a:prstGeom>
        </p:spPr>
      </p:pic>
    </p:spTree>
    <p:extLst>
      <p:ext uri="{BB962C8B-B14F-4D97-AF65-F5344CB8AC3E}">
        <p14:creationId xmlns:p14="http://schemas.microsoft.com/office/powerpoint/2010/main" val="37932835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p:cNvSpPr>
          <p:nvPr>
            <p:ph type="title"/>
          </p:nvPr>
        </p:nvSpPr>
        <p:spPr>
          <a:xfrm>
            <a:off x="2616198" y="1094673"/>
            <a:ext cx="7772401" cy="1143002"/>
          </a:xfrm>
          <a:prstGeom prst="rect">
            <a:avLst/>
          </a:prstGeom>
        </p:spPr>
        <p:txBody>
          <a:bodyPr lIns="45719" tIns="45719" rIns="45719" bIns="45719"/>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4000" b="1" spc="-40" dirty="0" smtClean="0">
                <a:solidFill>
                  <a:srgbClr val="0052E2"/>
                </a:solidFill>
              </a:rPr>
              <a:t>Study Population</a:t>
            </a:r>
            <a:endParaRPr sz="4000" b="1" spc="-40" dirty="0">
              <a:solidFill>
                <a:srgbClr val="0052E2"/>
              </a:solidFill>
            </a:endParaRPr>
          </a:p>
        </p:txBody>
      </p:sp>
      <p:sp>
        <p:nvSpPr>
          <p:cNvPr id="1043" name="Shape 1043"/>
          <p:cNvSpPr/>
          <p:nvPr/>
        </p:nvSpPr>
        <p:spPr>
          <a:xfrm>
            <a:off x="1728717" y="2168087"/>
            <a:ext cx="9547364" cy="1"/>
          </a:xfrm>
          <a:prstGeom prst="line">
            <a:avLst/>
          </a:prstGeom>
          <a:ln w="6350">
            <a:solidFill>
              <a:srgbClr val="5A5F5E"/>
            </a:solidFill>
            <a:miter lim="400000"/>
          </a:ln>
        </p:spPr>
        <p:txBody>
          <a:bodyPr lIns="0" tIns="0" rIns="0" bIns="0" anchor="ctr"/>
          <a:lstStyle/>
          <a:p>
            <a:pPr lvl="0"/>
            <a:endParaRPr/>
          </a:p>
        </p:txBody>
      </p:sp>
      <p:graphicFrame>
        <p:nvGraphicFramePr>
          <p:cNvPr id="4" name="Table 3"/>
          <p:cNvGraphicFramePr>
            <a:graphicFrameLocks noGrp="1"/>
          </p:cNvGraphicFramePr>
          <p:nvPr>
            <p:extLst>
              <p:ext uri="{D42A27DB-BD31-4B8C-83A1-F6EECF244321}">
                <p14:modId xmlns:p14="http://schemas.microsoft.com/office/powerpoint/2010/main" val="2189824354"/>
              </p:ext>
            </p:extLst>
          </p:nvPr>
        </p:nvGraphicFramePr>
        <p:xfrm>
          <a:off x="904480" y="2434806"/>
          <a:ext cx="11254604" cy="6770626"/>
        </p:xfrm>
        <a:graphic>
          <a:graphicData uri="http://schemas.openxmlformats.org/drawingml/2006/table">
            <a:tbl>
              <a:tblPr>
                <a:tableStyleId>{5940675A-B579-460E-94D1-54222C63F5DA}</a:tableStyleId>
              </a:tblPr>
              <a:tblGrid>
                <a:gridCol w="3976627">
                  <a:extLst>
                    <a:ext uri="{9D8B030D-6E8A-4147-A177-3AD203B41FA5}">
                      <a16:colId xmlns:a16="http://schemas.microsoft.com/office/drawing/2014/main" xmlns="" val="20000"/>
                    </a:ext>
                  </a:extLst>
                </a:gridCol>
                <a:gridCol w="3976627">
                  <a:extLst>
                    <a:ext uri="{9D8B030D-6E8A-4147-A177-3AD203B41FA5}">
                      <a16:colId xmlns:a16="http://schemas.microsoft.com/office/drawing/2014/main" xmlns="" val="20001"/>
                    </a:ext>
                  </a:extLst>
                </a:gridCol>
                <a:gridCol w="3301350">
                  <a:extLst>
                    <a:ext uri="{9D8B030D-6E8A-4147-A177-3AD203B41FA5}">
                      <a16:colId xmlns:a16="http://schemas.microsoft.com/office/drawing/2014/main" xmlns="" val="20002"/>
                    </a:ext>
                  </a:extLst>
                </a:gridCol>
              </a:tblGrid>
              <a:tr h="730369">
                <a:tc>
                  <a:txBody>
                    <a:bodyPr/>
                    <a:lstStyle/>
                    <a:p>
                      <a:pPr indent="0" algn="ctr">
                        <a:lnSpc>
                          <a:spcPct val="100000"/>
                        </a:lnSpc>
                        <a:spcAft>
                          <a:spcPts val="0"/>
                        </a:spcAft>
                      </a:pPr>
                      <a:r>
                        <a:rPr lang="en-US" sz="2000" b="1" dirty="0">
                          <a:effectLst/>
                        </a:rPr>
                        <a:t>Inclusion Criteria</a:t>
                      </a:r>
                      <a:endParaRPr lang="en-CA" sz="2000" b="1" dirty="0">
                        <a:effectLst/>
                        <a:latin typeface="CG Times"/>
                        <a:ea typeface="Times New Roman" panose="02020603050405020304" pitchFamily="18" charset="0"/>
                        <a:cs typeface="Times New Roman" panose="02020603050405020304" pitchFamily="18" charset="0"/>
                      </a:endParaRPr>
                    </a:p>
                  </a:txBody>
                  <a:tcPr marL="68580" marR="68580" marT="0" marB="0"/>
                </a:tc>
                <a:tc>
                  <a:txBody>
                    <a:bodyPr/>
                    <a:lstStyle/>
                    <a:p>
                      <a:pPr indent="0" algn="ctr">
                        <a:lnSpc>
                          <a:spcPct val="100000"/>
                        </a:lnSpc>
                        <a:spcAft>
                          <a:spcPts val="0"/>
                        </a:spcAft>
                      </a:pPr>
                      <a:r>
                        <a:rPr lang="en-US" sz="2000" b="1" dirty="0">
                          <a:effectLst/>
                        </a:rPr>
                        <a:t>Exclusion Criteria</a:t>
                      </a:r>
                      <a:endParaRPr lang="en-CA"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lnSpc>
                          <a:spcPct val="100000"/>
                        </a:lnSpc>
                        <a:spcAft>
                          <a:spcPts val="0"/>
                        </a:spcAft>
                      </a:pPr>
                      <a:r>
                        <a:rPr lang="en-US" sz="2000" b="1" dirty="0">
                          <a:effectLst/>
                        </a:rPr>
                        <a:t>Rationale for Exclusion</a:t>
                      </a:r>
                      <a:endParaRPr lang="en-CA"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1020496">
                <a:tc rowSpan="5">
                  <a:txBody>
                    <a:bodyPr/>
                    <a:lstStyle/>
                    <a:p>
                      <a:pPr marL="0" lvl="0" indent="0" algn="l">
                        <a:lnSpc>
                          <a:spcPct val="100000"/>
                        </a:lnSpc>
                        <a:spcAft>
                          <a:spcPts val="0"/>
                        </a:spcAft>
                        <a:buFont typeface="+mj-lt"/>
                        <a:buNone/>
                      </a:pPr>
                      <a:r>
                        <a:rPr lang="en-US" sz="2000" b="0" u="none" dirty="0" smtClean="0">
                          <a:effectLst/>
                        </a:rPr>
                        <a:t>1.   &gt;</a:t>
                      </a:r>
                      <a:r>
                        <a:rPr lang="en-US" sz="2000" b="0" dirty="0" smtClean="0">
                          <a:effectLst/>
                        </a:rPr>
                        <a:t>18 </a:t>
                      </a:r>
                      <a:r>
                        <a:rPr lang="en-US" sz="2000" b="0" dirty="0">
                          <a:effectLst/>
                        </a:rPr>
                        <a:t>years old</a:t>
                      </a:r>
                      <a:endParaRPr lang="en-CA" sz="2000" b="0" dirty="0">
                        <a:effectLst/>
                      </a:endParaRPr>
                    </a:p>
                    <a:p>
                      <a:pPr marL="8255" indent="0" algn="l">
                        <a:lnSpc>
                          <a:spcPct val="100000"/>
                        </a:lnSpc>
                        <a:spcAft>
                          <a:spcPts val="0"/>
                        </a:spcAft>
                      </a:pPr>
                      <a:r>
                        <a:rPr lang="en-US" sz="2000" b="0" dirty="0">
                          <a:effectLst/>
                        </a:rPr>
                        <a:t> </a:t>
                      </a:r>
                      <a:endParaRPr lang="en-CA" sz="2000" b="0" dirty="0" smtClean="0">
                        <a:effectLst/>
                      </a:endParaRPr>
                    </a:p>
                    <a:p>
                      <a:pPr marL="8255" indent="0" algn="l">
                        <a:lnSpc>
                          <a:spcPct val="100000"/>
                        </a:lnSpc>
                        <a:spcAft>
                          <a:spcPts val="0"/>
                        </a:spcAft>
                      </a:pPr>
                      <a:r>
                        <a:rPr lang="en-CA" sz="2000" b="0" dirty="0" smtClean="0">
                          <a:effectLst/>
                        </a:rPr>
                        <a:t>2.</a:t>
                      </a:r>
                      <a:r>
                        <a:rPr lang="en-CA" sz="2000" b="0" baseline="0" dirty="0" smtClean="0">
                          <a:effectLst/>
                        </a:rPr>
                        <a:t> </a:t>
                      </a:r>
                      <a:r>
                        <a:rPr lang="en-US" sz="2000" b="0" dirty="0" smtClean="0">
                          <a:effectLst/>
                        </a:rPr>
                        <a:t>Nutritionally “high-risk” (meeting one of the below criteria</a:t>
                      </a:r>
                      <a:r>
                        <a:rPr lang="en-US" sz="2000" b="1" dirty="0" smtClean="0">
                          <a:effectLst/>
                        </a:rPr>
                        <a:t>)</a:t>
                      </a:r>
                    </a:p>
                    <a:p>
                      <a:pPr marL="541338" lvl="2" indent="-342900" algn="l">
                        <a:lnSpc>
                          <a:spcPct val="100000"/>
                        </a:lnSpc>
                        <a:spcAft>
                          <a:spcPts val="0"/>
                        </a:spcAft>
                        <a:buFont typeface="+mj-lt"/>
                        <a:buAutoNum type="alphaLcPeriod"/>
                      </a:pPr>
                      <a:r>
                        <a:rPr lang="en-CA" sz="1600" dirty="0" smtClean="0">
                          <a:effectLst/>
                        </a:rPr>
                        <a:t>Low (</a:t>
                      </a:r>
                      <a:r>
                        <a:rPr lang="en-CA" sz="1600" u="sng" dirty="0" smtClean="0">
                          <a:effectLst/>
                        </a:rPr>
                        <a:t>&lt;</a:t>
                      </a:r>
                      <a:r>
                        <a:rPr lang="en-CA" sz="1600" u="none" dirty="0" smtClean="0">
                          <a:effectLst/>
                        </a:rPr>
                        <a:t>25)</a:t>
                      </a:r>
                      <a:r>
                        <a:rPr lang="en-CA" sz="1600" u="none" baseline="0" dirty="0" smtClean="0">
                          <a:effectLst/>
                        </a:rPr>
                        <a:t> or High BMI (</a:t>
                      </a:r>
                      <a:r>
                        <a:rPr lang="en-CA" sz="1600" u="sng" baseline="0" dirty="0" smtClean="0">
                          <a:effectLst/>
                        </a:rPr>
                        <a:t>&gt;</a:t>
                      </a:r>
                      <a:r>
                        <a:rPr lang="en-CA" sz="1600" u="none" baseline="0" dirty="0" smtClean="0">
                          <a:effectLst/>
                        </a:rPr>
                        <a:t>35)</a:t>
                      </a:r>
                    </a:p>
                    <a:p>
                      <a:pPr marL="541338" lvl="2" indent="-342900" algn="l">
                        <a:lnSpc>
                          <a:spcPct val="100000"/>
                        </a:lnSpc>
                        <a:spcAft>
                          <a:spcPts val="0"/>
                        </a:spcAft>
                        <a:buFont typeface="+mj-lt"/>
                        <a:buAutoNum type="alphaLcPeriod"/>
                      </a:pPr>
                      <a:r>
                        <a:rPr lang="en-CA" sz="1600" u="none" baseline="0" dirty="0" smtClean="0">
                          <a:effectLst/>
                        </a:rPr>
                        <a:t>Moderate to severe malnutrition (as defined by local assessments)</a:t>
                      </a:r>
                    </a:p>
                    <a:p>
                      <a:pPr marL="541338" lvl="2" indent="-342900" algn="l">
                        <a:lnSpc>
                          <a:spcPct val="100000"/>
                        </a:lnSpc>
                        <a:spcAft>
                          <a:spcPts val="0"/>
                        </a:spcAft>
                        <a:buFont typeface="+mj-lt"/>
                        <a:buAutoNum type="alphaLcPeriod"/>
                      </a:pPr>
                      <a:r>
                        <a:rPr lang="en-CA" sz="1600" u="none" baseline="0" dirty="0" smtClean="0">
                          <a:effectLst/>
                        </a:rPr>
                        <a:t>Frailty (Clinical Frailty Scale, 5 or more from proxy)</a:t>
                      </a:r>
                    </a:p>
                    <a:p>
                      <a:pPr marL="541338" lvl="2" indent="-342900" algn="l">
                        <a:lnSpc>
                          <a:spcPct val="100000"/>
                        </a:lnSpc>
                        <a:spcAft>
                          <a:spcPts val="0"/>
                        </a:spcAft>
                        <a:buFont typeface="+mj-lt"/>
                        <a:buAutoNum type="alphaLcPeriod"/>
                      </a:pPr>
                      <a:r>
                        <a:rPr lang="en-CA" sz="1600" u="none" baseline="0" dirty="0" smtClean="0">
                          <a:effectLst/>
                        </a:rPr>
                        <a:t>Sarcopenia – (SARC-F score of 4 or more from proxy)</a:t>
                      </a:r>
                    </a:p>
                    <a:p>
                      <a:pPr marL="541338" lvl="2" indent="-342900" algn="l">
                        <a:lnSpc>
                          <a:spcPct val="100000"/>
                        </a:lnSpc>
                        <a:spcAft>
                          <a:spcPts val="0"/>
                        </a:spcAft>
                        <a:buFont typeface="+mj-lt"/>
                        <a:buAutoNum type="alphaLcPeriod"/>
                      </a:pPr>
                      <a:r>
                        <a:rPr lang="en-CA" sz="1600" u="none" baseline="0" dirty="0" smtClean="0">
                          <a:effectLst/>
                        </a:rPr>
                        <a:t>From point of screening, projected duration of mechanical ventilation &gt;4 days)</a:t>
                      </a:r>
                      <a:endParaRPr lang="en-CA" sz="1600" dirty="0">
                        <a:effectLst/>
                      </a:endParaRPr>
                    </a:p>
                    <a:p>
                      <a:pPr marL="122555" indent="0" algn="l">
                        <a:lnSpc>
                          <a:spcPct val="100000"/>
                        </a:lnSpc>
                        <a:spcAft>
                          <a:spcPts val="0"/>
                        </a:spcAft>
                      </a:pPr>
                      <a:r>
                        <a:rPr lang="en-US" sz="1800" dirty="0">
                          <a:effectLst/>
                        </a:rPr>
                        <a:t> </a:t>
                      </a:r>
                      <a:endParaRPr lang="en-CA" sz="1800" dirty="0">
                        <a:effectLst/>
                      </a:endParaRPr>
                    </a:p>
                    <a:p>
                      <a:pPr marL="0" lvl="0" indent="0" algn="l">
                        <a:lnSpc>
                          <a:spcPct val="100000"/>
                        </a:lnSpc>
                        <a:spcAft>
                          <a:spcPts val="0"/>
                        </a:spcAft>
                        <a:buFont typeface="+mj-lt"/>
                        <a:buNone/>
                      </a:pPr>
                      <a:r>
                        <a:rPr lang="en-US" sz="2000" dirty="0" smtClean="0">
                          <a:effectLst/>
                        </a:rPr>
                        <a:t>3</a:t>
                      </a:r>
                      <a:r>
                        <a:rPr lang="en-US" sz="2000" b="1" dirty="0" smtClean="0">
                          <a:effectLst/>
                        </a:rPr>
                        <a:t>. </a:t>
                      </a:r>
                      <a:r>
                        <a:rPr lang="en-US" sz="2000" b="0" dirty="0" smtClean="0">
                          <a:effectLst/>
                        </a:rPr>
                        <a:t>Requiring </a:t>
                      </a:r>
                      <a:r>
                        <a:rPr lang="en-US" sz="2000" b="0" dirty="0">
                          <a:effectLst/>
                        </a:rPr>
                        <a:t>mechanical ventilation with </a:t>
                      </a:r>
                      <a:r>
                        <a:rPr lang="en-US" sz="2000" b="0" dirty="0" smtClean="0">
                          <a:effectLst/>
                        </a:rPr>
                        <a:t>actual or expected total duration </a:t>
                      </a:r>
                      <a:r>
                        <a:rPr lang="en-US" sz="2000" b="0" dirty="0">
                          <a:effectLst/>
                        </a:rPr>
                        <a:t>of mechanical ventilation </a:t>
                      </a:r>
                      <a:r>
                        <a:rPr lang="en-US" sz="2000" b="0" u="none" dirty="0">
                          <a:effectLst/>
                        </a:rPr>
                        <a:t>&gt;</a:t>
                      </a:r>
                      <a:r>
                        <a:rPr lang="en-US" sz="2000" b="0" dirty="0" smtClean="0">
                          <a:effectLst/>
                        </a:rPr>
                        <a:t>48 hours </a:t>
                      </a:r>
                      <a:r>
                        <a:rPr lang="en-US" sz="2000" b="0" dirty="0">
                          <a:effectLst/>
                        </a:rPr>
                        <a:t> </a:t>
                      </a:r>
                      <a:endParaRPr lang="en-CA" sz="2000" b="0" dirty="0">
                        <a:effectLst/>
                      </a:endParaRPr>
                    </a:p>
                    <a:p>
                      <a:pPr marL="342900" lvl="0" indent="0">
                        <a:lnSpc>
                          <a:spcPct val="100000"/>
                        </a:lnSpc>
                        <a:spcAft>
                          <a:spcPts val="0"/>
                        </a:spcAft>
                        <a:buFont typeface="+mj-lt"/>
                        <a:buNone/>
                      </a:pPr>
                      <a:endParaRPr lang="en-CA" sz="18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lvl="0" indent="0" algn="l">
                        <a:lnSpc>
                          <a:spcPct val="100000"/>
                        </a:lnSpc>
                        <a:buFont typeface="+mj-lt"/>
                        <a:buAutoNum type="arabicPeriod"/>
                      </a:pPr>
                      <a:r>
                        <a:rPr lang="en-US" sz="2000" dirty="0" smtClean="0">
                          <a:effectLst/>
                        </a:rPr>
                        <a:t> &gt;</a:t>
                      </a:r>
                      <a:r>
                        <a:rPr lang="en-US" sz="2000" dirty="0">
                          <a:effectLst/>
                        </a:rPr>
                        <a:t>96 continuous hours of mechanical ventilation before </a:t>
                      </a:r>
                      <a:r>
                        <a:rPr lang="en-US" sz="2000" dirty="0" smtClean="0">
                          <a:effectLst/>
                        </a:rPr>
                        <a:t>screening</a:t>
                      </a:r>
                      <a:endParaRPr lang="en-CA"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n-US" sz="2000" dirty="0">
                          <a:effectLst/>
                        </a:rPr>
                        <a:t>Intervention </a:t>
                      </a:r>
                      <a:r>
                        <a:rPr lang="en-US" sz="2000" dirty="0" smtClean="0">
                          <a:effectLst/>
                        </a:rPr>
                        <a:t>is likely most </a:t>
                      </a:r>
                      <a:r>
                        <a:rPr lang="en-US" sz="2000" dirty="0">
                          <a:effectLst/>
                        </a:rPr>
                        <a:t>effective </a:t>
                      </a:r>
                      <a:r>
                        <a:rPr lang="en-US" sz="2000" dirty="0" smtClean="0">
                          <a:effectLst/>
                        </a:rPr>
                        <a:t>when delivered </a:t>
                      </a:r>
                      <a:r>
                        <a:rPr lang="en-US" sz="2000" dirty="0">
                          <a:effectLst/>
                        </a:rPr>
                        <a:t>early</a:t>
                      </a:r>
                      <a:endParaRPr lang="en-CA" sz="2000" dirty="0">
                        <a:effectLst/>
                        <a:latin typeface="CG Times"/>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1374714">
                <a:tc vMerge="1">
                  <a:txBody>
                    <a:bodyPr/>
                    <a:lstStyle/>
                    <a:p>
                      <a:endParaRPr lang="en-CA"/>
                    </a:p>
                  </a:txBody>
                  <a:tcPr/>
                </a:tc>
                <a:tc>
                  <a:txBody>
                    <a:bodyPr/>
                    <a:lstStyle/>
                    <a:p>
                      <a:pPr marL="0" lvl="0" indent="0" algn="l">
                        <a:lnSpc>
                          <a:spcPct val="100000"/>
                        </a:lnSpc>
                        <a:buFont typeface="+mj-lt"/>
                        <a:buNone/>
                      </a:pPr>
                      <a:r>
                        <a:rPr lang="en-US" sz="2000" dirty="0" smtClean="0">
                          <a:effectLst/>
                        </a:rPr>
                        <a:t>2. Expected </a:t>
                      </a:r>
                      <a:r>
                        <a:rPr lang="en-US" sz="2000" dirty="0">
                          <a:effectLst/>
                        </a:rPr>
                        <a:t>death or withdrawal of life-sustaining treatments within 7 days from </a:t>
                      </a:r>
                      <a:r>
                        <a:rPr lang="en-US" sz="2000" dirty="0" smtClean="0">
                          <a:effectLst/>
                        </a:rPr>
                        <a:t>screening</a:t>
                      </a:r>
                      <a:endParaRPr lang="en-CA"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n-US" sz="2000" dirty="0">
                          <a:effectLst/>
                        </a:rPr>
                        <a:t>Patients unlikely to receive benefit</a:t>
                      </a:r>
                      <a:endParaRPr lang="en-CA" sz="2000" dirty="0">
                        <a:effectLst/>
                      </a:endParaRPr>
                    </a:p>
                    <a:p>
                      <a:pPr indent="0" algn="l">
                        <a:lnSpc>
                          <a:spcPct val="100000"/>
                        </a:lnSpc>
                        <a:spcAft>
                          <a:spcPts val="0"/>
                        </a:spcAft>
                      </a:pPr>
                      <a:r>
                        <a:rPr lang="en-US" sz="2000" dirty="0">
                          <a:effectLst/>
                        </a:rPr>
                        <a:t> </a:t>
                      </a:r>
                      <a:endParaRPr lang="en-CA" sz="2000" dirty="0">
                        <a:effectLst/>
                        <a:latin typeface="CG Times"/>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1020496">
                <a:tc vMerge="1">
                  <a:txBody>
                    <a:bodyPr/>
                    <a:lstStyle/>
                    <a:p>
                      <a:endParaRPr lang="en-CA"/>
                    </a:p>
                  </a:txBody>
                  <a:tcPr/>
                </a:tc>
                <a:tc>
                  <a:txBody>
                    <a:bodyPr/>
                    <a:lstStyle/>
                    <a:p>
                      <a:pPr marL="0" lvl="0" indent="0" algn="l">
                        <a:lnSpc>
                          <a:spcPct val="100000"/>
                        </a:lnSpc>
                        <a:buFont typeface="+mj-lt"/>
                        <a:buNone/>
                      </a:pPr>
                      <a:r>
                        <a:rPr lang="en-GB" sz="2000" strike="noStrike" dirty="0" smtClean="0">
                          <a:effectLst/>
                        </a:rPr>
                        <a:t>3. </a:t>
                      </a:r>
                      <a:r>
                        <a:rPr lang="en-GB" sz="2000" strike="noStrike" baseline="0" dirty="0" smtClean="0">
                          <a:effectLst/>
                        </a:rPr>
                        <a:t>Pregnant</a:t>
                      </a:r>
                      <a:endParaRPr lang="en-CA" sz="2000" strike="noStrike" baseline="0" dirty="0">
                        <a:effectLst/>
                        <a:latin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n-US" sz="2000" strike="noStrike" dirty="0" smtClean="0">
                          <a:effectLst/>
                        </a:rPr>
                        <a:t>Unknown effects on fetus</a:t>
                      </a:r>
                      <a:endParaRPr lang="en-CA" sz="2000" strike="noStrike" dirty="0">
                        <a:effectLst/>
                        <a:latin typeface="CG Times"/>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878744">
                <a:tc vMerge="1">
                  <a:txBody>
                    <a:bodyPr/>
                    <a:lstStyle/>
                    <a:p>
                      <a:endParaRPr lang="en-CA"/>
                    </a:p>
                  </a:txBody>
                  <a:tcPr/>
                </a:tc>
                <a:tc>
                  <a:txBody>
                    <a:bodyPr/>
                    <a:lstStyle/>
                    <a:p>
                      <a:pPr marL="0" lvl="0" indent="0" algn="l">
                        <a:lnSpc>
                          <a:spcPct val="100000"/>
                        </a:lnSpc>
                        <a:buFont typeface="+mj-lt"/>
                        <a:buNone/>
                      </a:pPr>
                      <a:r>
                        <a:rPr lang="en-US" sz="2000" dirty="0" smtClean="0">
                          <a:effectLst/>
                        </a:rPr>
                        <a:t>4. The responsible</a:t>
                      </a:r>
                      <a:r>
                        <a:rPr lang="en-US" sz="2000" baseline="0" dirty="0" smtClean="0">
                          <a:effectLst/>
                        </a:rPr>
                        <a:t> clinician feels that the patient either needs low or high protein</a:t>
                      </a:r>
                      <a:endParaRPr lang="en-CA"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n-US" sz="2000" dirty="0" smtClean="0">
                          <a:effectLst/>
                        </a:rPr>
                        <a:t>Uncertainty</a:t>
                      </a:r>
                      <a:r>
                        <a:rPr lang="en-US" sz="2000" baseline="0" dirty="0" smtClean="0">
                          <a:effectLst/>
                        </a:rPr>
                        <a:t> doesn’t exist; patient safety issues</a:t>
                      </a:r>
                      <a:endParaRPr lang="en-CA" sz="2000" dirty="0">
                        <a:effectLst/>
                        <a:latin typeface="CG Times"/>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1710151">
                <a:tc vMerge="1">
                  <a:txBody>
                    <a:bodyPr/>
                    <a:lstStyle/>
                    <a:p>
                      <a:endParaRPr lang="en-CA"/>
                    </a:p>
                  </a:txBody>
                  <a:tcPr/>
                </a:tc>
                <a:tc>
                  <a:txBody>
                    <a:bodyPr/>
                    <a:lstStyle/>
                    <a:p>
                      <a:pPr marL="0" lvl="0" indent="0" algn="l">
                        <a:buFont typeface="+mj-lt"/>
                        <a:buNone/>
                      </a:pPr>
                      <a:r>
                        <a:rPr lang="en-CA" sz="2000" dirty="0" smtClean="0">
                          <a:effectLst/>
                          <a:latin typeface="Arial" panose="020B0604020202020204" pitchFamily="34" charset="0"/>
                          <a:cs typeface="Times New Roman" panose="02020603050405020304" pitchFamily="18" charset="0"/>
                        </a:rPr>
                        <a:t>5. Patient </a:t>
                      </a:r>
                      <a:r>
                        <a:rPr lang="en-CA" sz="2000" dirty="0">
                          <a:effectLst/>
                          <a:latin typeface="Arial" panose="020B0604020202020204" pitchFamily="34" charset="0"/>
                          <a:cs typeface="Times New Roman" panose="02020603050405020304" pitchFamily="18" charset="0"/>
                        </a:rPr>
                        <a:t>requires parenteral nutrition only and site does not have products to reach the high protein dose group.</a:t>
                      </a:r>
                      <a:endParaRPr lang="en-CA"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CA" sz="2000" dirty="0">
                          <a:effectLst/>
                          <a:latin typeface="+mj-lt"/>
                          <a:ea typeface="Times New Roman" panose="02020603050405020304" pitchFamily="18" charset="0"/>
                          <a:cs typeface="Times New Roman" panose="02020603050405020304" pitchFamily="18" charset="0"/>
                        </a:rPr>
                        <a:t>Site will be unable to reach high protein dose prescription.</a:t>
                      </a:r>
                    </a:p>
                  </a:txBody>
                  <a:tcPr marL="68580" marR="68580" marT="0" marB="0"/>
                </a:tc>
                <a:extLst>
                  <a:ext uri="{0D108BD9-81ED-4DB2-BD59-A6C34878D82A}">
                    <a16:rowId xmlns:a16="http://schemas.microsoft.com/office/drawing/2014/main" xmlns="" val="10005"/>
                  </a:ext>
                </a:extLst>
              </a:tr>
            </a:tbl>
          </a:graphicData>
        </a:graphic>
      </p:graphicFrame>
      <p:pic>
        <p:nvPicPr>
          <p:cNvPr id="7" name="CCNLogo.png"/>
          <p:cNvPicPr/>
          <p:nvPr/>
        </p:nvPicPr>
        <p:blipFill>
          <a:blip r:embed="rId3">
            <a:extLst/>
          </a:blip>
          <a:stretch>
            <a:fillRect/>
          </a:stretch>
        </p:blipFill>
        <p:spPr>
          <a:xfrm>
            <a:off x="60169" y="194540"/>
            <a:ext cx="2370209" cy="1128934"/>
          </a:xfrm>
          <a:prstGeom prst="rect">
            <a:avLst/>
          </a:prstGeom>
          <a:ln w="12700">
            <a:miter lim="400000"/>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1242280553"/>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p:cNvSpPr>
          <p:nvPr>
            <p:ph type="title"/>
          </p:nvPr>
        </p:nvSpPr>
        <p:spPr>
          <a:xfrm>
            <a:off x="2616199" y="1213708"/>
            <a:ext cx="7772401" cy="1143002"/>
          </a:xfrm>
          <a:prstGeom prst="rect">
            <a:avLst/>
          </a:prstGeom>
        </p:spPr>
        <p:txBody>
          <a:bodyPr lIns="45719" tIns="45719" rIns="45719" bIns="45719"/>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4000" b="1" spc="-40" dirty="0" smtClean="0">
                <a:solidFill>
                  <a:srgbClr val="0052E2"/>
                </a:solidFill>
              </a:rPr>
              <a:t>FAQ re: Study Population</a:t>
            </a:r>
            <a:endParaRPr sz="4000" b="1" spc="-40" dirty="0">
              <a:solidFill>
                <a:srgbClr val="0052E2"/>
              </a:solidFill>
            </a:endParaRPr>
          </a:p>
        </p:txBody>
      </p:sp>
      <p:sp>
        <p:nvSpPr>
          <p:cNvPr id="1042" name="Shape 1042"/>
          <p:cNvSpPr>
            <a:spLocks noGrp="1"/>
          </p:cNvSpPr>
          <p:nvPr>
            <p:ph type="body" idx="1"/>
          </p:nvPr>
        </p:nvSpPr>
        <p:spPr>
          <a:xfrm>
            <a:off x="228600" y="2537835"/>
            <a:ext cx="12477750" cy="6930015"/>
          </a:xfrm>
          <a:prstGeom prst="rect">
            <a:avLst/>
          </a:prstGeom>
        </p:spPr>
        <p:txBody>
          <a:bodyPr lIns="45719" tIns="45719" rIns="45719" bIns="45719" anchor="t">
            <a:noAutofit/>
          </a:bodyPr>
          <a:lstStyle/>
          <a:p>
            <a:pPr indent="0">
              <a:spcBef>
                <a:spcPts val="0"/>
              </a:spcBef>
              <a:buNone/>
            </a:pPr>
            <a:r>
              <a:rPr lang="en-CA" sz="2800" dirty="0" smtClean="0">
                <a:solidFill>
                  <a:srgbClr val="000000"/>
                </a:solidFill>
              </a:rPr>
              <a:t>“What </a:t>
            </a:r>
            <a:r>
              <a:rPr lang="en-CA" sz="2800" dirty="0">
                <a:solidFill>
                  <a:srgbClr val="000000"/>
                </a:solidFill>
              </a:rPr>
              <a:t>is the </a:t>
            </a:r>
            <a:r>
              <a:rPr lang="en-CA" sz="2800" dirty="0" smtClean="0">
                <a:solidFill>
                  <a:srgbClr val="000000"/>
                </a:solidFill>
              </a:rPr>
              <a:t>recommended dose for patients with renal failure receiving RRT?”</a:t>
            </a:r>
          </a:p>
          <a:p>
            <a:pPr indent="0">
              <a:spcBef>
                <a:spcPts val="0"/>
              </a:spcBef>
              <a:buNone/>
            </a:pPr>
            <a:endParaRPr lang="en-CA" sz="2800" dirty="0">
              <a:solidFill>
                <a:srgbClr val="000000"/>
              </a:solidFill>
            </a:endParaRPr>
          </a:p>
          <a:p>
            <a:pPr indent="0" algn="just">
              <a:spcBef>
                <a:spcPts val="0"/>
              </a:spcBef>
              <a:buNone/>
            </a:pPr>
            <a:r>
              <a:rPr lang="en-CA" sz="2800" dirty="0" smtClean="0">
                <a:solidFill>
                  <a:srgbClr val="000000"/>
                </a:solidFill>
              </a:rPr>
              <a:t>“Protein </a:t>
            </a:r>
            <a:r>
              <a:rPr lang="en-CA" sz="2800" dirty="0">
                <a:solidFill>
                  <a:srgbClr val="000000"/>
                </a:solidFill>
              </a:rPr>
              <a:t>prescription in amounts of ≤ 1.2/kg/day is not rational in some groups of patients such as </a:t>
            </a:r>
            <a:r>
              <a:rPr lang="en-CA" sz="2800" dirty="0" err="1">
                <a:solidFill>
                  <a:srgbClr val="000000"/>
                </a:solidFill>
              </a:rPr>
              <a:t>polytrauma</a:t>
            </a:r>
            <a:r>
              <a:rPr lang="en-CA" sz="2800" dirty="0">
                <a:solidFill>
                  <a:srgbClr val="000000"/>
                </a:solidFill>
              </a:rPr>
              <a:t>, massive surgery and some burns. Will patients with higher protein needs be excluded from the study</a:t>
            </a:r>
            <a:r>
              <a:rPr lang="en-CA" sz="2800" dirty="0" smtClean="0">
                <a:solidFill>
                  <a:srgbClr val="000000"/>
                </a:solidFill>
              </a:rPr>
              <a:t>?”</a:t>
            </a:r>
          </a:p>
          <a:p>
            <a:pPr indent="0">
              <a:spcBef>
                <a:spcPts val="0"/>
              </a:spcBef>
              <a:buNone/>
            </a:pPr>
            <a:endParaRPr lang="en-CA" sz="2800" dirty="0" smtClean="0">
              <a:solidFill>
                <a:srgbClr val="000000"/>
              </a:solidFill>
            </a:endParaRPr>
          </a:p>
          <a:p>
            <a:pPr indent="0">
              <a:spcBef>
                <a:spcPts val="0"/>
              </a:spcBef>
              <a:buNone/>
            </a:pPr>
            <a:r>
              <a:rPr lang="en-CA" sz="2800" b="1" dirty="0" smtClean="0">
                <a:solidFill>
                  <a:srgbClr val="000000"/>
                </a:solidFill>
              </a:rPr>
              <a:t>ANS: There </a:t>
            </a:r>
            <a:r>
              <a:rPr lang="en-CA" sz="2800" b="1" dirty="0">
                <a:solidFill>
                  <a:srgbClr val="000000"/>
                </a:solidFill>
              </a:rPr>
              <a:t>is no RCT level of evidence to support this guideline assertion and with the mounting </a:t>
            </a:r>
            <a:r>
              <a:rPr lang="en-CA" sz="2800" b="1" dirty="0" smtClean="0">
                <a:solidFill>
                  <a:srgbClr val="000000"/>
                </a:solidFill>
              </a:rPr>
              <a:t>evidence </a:t>
            </a:r>
            <a:r>
              <a:rPr lang="en-CA" sz="2800" b="1" dirty="0">
                <a:solidFill>
                  <a:srgbClr val="000000"/>
                </a:solidFill>
              </a:rPr>
              <a:t>that protein may be harmful and suppress autophagy, we lack certainty that this is the right thing to do</a:t>
            </a:r>
            <a:r>
              <a:rPr lang="en-CA" sz="2800" b="1" dirty="0" smtClean="0"/>
              <a:t>. We wish all these patients to be included in the RCT and plan an a priori specified subgroup analysis to evaluate the effect of protein dose on outcome in these specific subgroups. </a:t>
            </a:r>
            <a:endParaRPr lang="en-CA" sz="2800" b="1" dirty="0"/>
          </a:p>
          <a:p>
            <a:pPr indent="0">
              <a:spcBef>
                <a:spcPts val="0"/>
              </a:spcBef>
              <a:buNone/>
            </a:pPr>
            <a:endParaRPr lang="en-CA" sz="2800" dirty="0"/>
          </a:p>
          <a:p>
            <a:pPr indent="0">
              <a:spcBef>
                <a:spcPts val="0"/>
              </a:spcBef>
              <a:buNone/>
            </a:pPr>
            <a:endParaRPr lang="en-CA" sz="2800" dirty="0"/>
          </a:p>
        </p:txBody>
      </p:sp>
      <p:sp>
        <p:nvSpPr>
          <p:cNvPr id="1043" name="Shape 1043"/>
          <p:cNvSpPr/>
          <p:nvPr/>
        </p:nvSpPr>
        <p:spPr>
          <a:xfrm>
            <a:off x="1728718" y="2175584"/>
            <a:ext cx="9547364" cy="1"/>
          </a:xfrm>
          <a:prstGeom prst="line">
            <a:avLst/>
          </a:prstGeom>
          <a:ln w="6350">
            <a:solidFill>
              <a:srgbClr val="5A5F5E"/>
            </a:solidFill>
            <a:miter lim="400000"/>
          </a:ln>
        </p:spPr>
        <p:txBody>
          <a:bodyPr lIns="0" tIns="0" rIns="0" bIns="0" anchor="ctr"/>
          <a:lstStyle/>
          <a:p>
            <a:pPr lvl="0"/>
            <a:endParaRPr/>
          </a:p>
        </p:txBody>
      </p:sp>
      <p:pic>
        <p:nvPicPr>
          <p:cNvPr id="7" name="CCNLogo.png"/>
          <p:cNvPicPr/>
          <p:nvPr/>
        </p:nvPicPr>
        <p:blipFill>
          <a:blip r:embed="rId3">
            <a:extLst/>
          </a:blip>
          <a:stretch>
            <a:fillRect/>
          </a:stretch>
        </p:blipFill>
        <p:spPr>
          <a:xfrm>
            <a:off x="60170" y="194540"/>
            <a:ext cx="2153642" cy="972523"/>
          </a:xfrm>
          <a:prstGeom prst="rect">
            <a:avLst/>
          </a:prstGeom>
          <a:ln w="12700">
            <a:miter lim="400000"/>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674" y="194540"/>
            <a:ext cx="2209449" cy="924397"/>
          </a:xfrm>
          <a:prstGeom prst="rect">
            <a:avLst/>
          </a:prstGeom>
        </p:spPr>
      </p:pic>
    </p:spTree>
    <p:extLst>
      <p:ext uri="{BB962C8B-B14F-4D97-AF65-F5344CB8AC3E}">
        <p14:creationId xmlns:p14="http://schemas.microsoft.com/office/powerpoint/2010/main" val="39759151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p:cNvSpPr>
          <p:nvPr>
            <p:ph type="title"/>
          </p:nvPr>
        </p:nvSpPr>
        <p:spPr>
          <a:xfrm>
            <a:off x="1748790" y="1257665"/>
            <a:ext cx="9470141" cy="787036"/>
          </a:xfrm>
          <a:prstGeom prst="rect">
            <a:avLst/>
          </a:prstGeom>
        </p:spPr>
        <p:txBody>
          <a:bodyPr lIns="45719" tIns="45719" rIns="45719" bIns="45719">
            <a:normAutofit fontScale="90000"/>
          </a:bodyPr>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4000" b="1" spc="-40" dirty="0" smtClean="0">
                <a:solidFill>
                  <a:srgbClr val="0052E2"/>
                </a:solidFill>
              </a:rPr>
              <a:t>Consideration of Special Study Populations</a:t>
            </a:r>
            <a:endParaRPr sz="4000" b="1" spc="-40" dirty="0">
              <a:solidFill>
                <a:srgbClr val="0052E2"/>
              </a:solidFill>
            </a:endParaRPr>
          </a:p>
        </p:txBody>
      </p:sp>
      <p:sp>
        <p:nvSpPr>
          <p:cNvPr id="1043" name="Shape 1043"/>
          <p:cNvSpPr/>
          <p:nvPr/>
        </p:nvSpPr>
        <p:spPr>
          <a:xfrm>
            <a:off x="1671568" y="2044701"/>
            <a:ext cx="9547364" cy="1"/>
          </a:xfrm>
          <a:prstGeom prst="line">
            <a:avLst/>
          </a:prstGeom>
          <a:ln w="6350">
            <a:solidFill>
              <a:srgbClr val="5A5F5E"/>
            </a:solidFill>
            <a:miter lim="400000"/>
          </a:ln>
        </p:spPr>
        <p:txBody>
          <a:bodyPr lIns="0" tIns="0" rIns="0" bIns="0" anchor="ctr"/>
          <a:lstStyle/>
          <a:p>
            <a:pPr lvl="0"/>
            <a:endParaRPr/>
          </a:p>
        </p:txBody>
      </p:sp>
      <p:sp>
        <p:nvSpPr>
          <p:cNvPr id="6" name="TextBox 5"/>
          <p:cNvSpPr txBox="1"/>
          <p:nvPr/>
        </p:nvSpPr>
        <p:spPr>
          <a:xfrm>
            <a:off x="241538" y="8429694"/>
            <a:ext cx="12573479"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lang="en-CA" sz="2800" dirty="0" smtClean="0"/>
              <a:t>We would propose to include them but if clinician not comfortable, can exclude.</a:t>
            </a:r>
          </a:p>
        </p:txBody>
      </p:sp>
      <p:graphicFrame>
        <p:nvGraphicFramePr>
          <p:cNvPr id="2" name="Table 1"/>
          <p:cNvGraphicFramePr>
            <a:graphicFrameLocks noGrp="1"/>
          </p:cNvGraphicFramePr>
          <p:nvPr>
            <p:extLst>
              <p:ext uri="{D42A27DB-BD31-4B8C-83A1-F6EECF244321}">
                <p14:modId xmlns:p14="http://schemas.microsoft.com/office/powerpoint/2010/main" val="4030218728"/>
              </p:ext>
            </p:extLst>
          </p:nvPr>
        </p:nvGraphicFramePr>
        <p:xfrm>
          <a:off x="2084915" y="2206081"/>
          <a:ext cx="8669868" cy="5792724"/>
        </p:xfrm>
        <a:graphic>
          <a:graphicData uri="http://schemas.openxmlformats.org/drawingml/2006/table">
            <a:tbl>
              <a:tblPr firstRow="1" bandRow="1">
                <a:tableStyleId>{5940675A-B579-460E-94D1-54222C63F5DA}</a:tableStyleId>
              </a:tblPr>
              <a:tblGrid>
                <a:gridCol w="1940791">
                  <a:extLst>
                    <a:ext uri="{9D8B030D-6E8A-4147-A177-3AD203B41FA5}">
                      <a16:colId xmlns:a16="http://schemas.microsoft.com/office/drawing/2014/main" xmlns="" val="20000"/>
                    </a:ext>
                  </a:extLst>
                </a:gridCol>
                <a:gridCol w="3209925">
                  <a:extLst>
                    <a:ext uri="{9D8B030D-6E8A-4147-A177-3AD203B41FA5}">
                      <a16:colId xmlns:a16="http://schemas.microsoft.com/office/drawing/2014/main" xmlns="" val="20001"/>
                    </a:ext>
                  </a:extLst>
                </a:gridCol>
                <a:gridCol w="3519152">
                  <a:extLst>
                    <a:ext uri="{9D8B030D-6E8A-4147-A177-3AD203B41FA5}">
                      <a16:colId xmlns:a16="http://schemas.microsoft.com/office/drawing/2014/main" xmlns="" val="20002"/>
                    </a:ext>
                  </a:extLst>
                </a:gridCol>
              </a:tblGrid>
              <a:tr h="370840">
                <a:tc>
                  <a:txBody>
                    <a:bodyPr/>
                    <a:lstStyle/>
                    <a:p>
                      <a:pPr algn="ctr">
                        <a:lnSpc>
                          <a:spcPct val="115000"/>
                        </a:lnSpc>
                        <a:spcAft>
                          <a:spcPts val="0"/>
                        </a:spcAft>
                      </a:pPr>
                      <a:r>
                        <a:rPr lang="en-CA" sz="1800" dirty="0" smtClean="0">
                          <a:effectLst/>
                        </a:rPr>
                        <a:t>All 2014 patients</a:t>
                      </a:r>
                    </a:p>
                    <a:p>
                      <a:pPr algn="ctr">
                        <a:lnSpc>
                          <a:spcPct val="115000"/>
                        </a:lnSpc>
                        <a:spcAft>
                          <a:spcPts val="0"/>
                        </a:spcAft>
                      </a:pPr>
                      <a:r>
                        <a:rPr lang="en-CA" sz="1800" dirty="0" smtClean="0">
                          <a:solidFill>
                            <a:schemeClr val="tx1"/>
                          </a:solidFill>
                          <a:effectLst/>
                          <a:latin typeface="+mn-lt"/>
                          <a:ea typeface="+mn-ea"/>
                          <a:cs typeface="+mn-cs"/>
                          <a:sym typeface="Gill Sans Light"/>
                        </a:rPr>
                        <a:t>(n= 3936)</a:t>
                      </a:r>
                      <a:endParaRPr lang="en-CA" sz="1800" dirty="0" smtClean="0">
                        <a:effectLst/>
                        <a:latin typeface="Calibri" panose="020F0502020204030204" pitchFamily="34" charset="0"/>
                        <a:ea typeface="SimSun" panose="02010600030101010101" pitchFamily="2" charset="-122"/>
                        <a:cs typeface="Times New Roman" panose="02020603050405020304" pitchFamily="18" charset="0"/>
                      </a:endParaRPr>
                    </a:p>
                    <a:p>
                      <a:endParaRPr lang="en-CA" dirty="0"/>
                    </a:p>
                  </a:txBody>
                  <a:tcPr/>
                </a:tc>
                <a:tc>
                  <a:txBody>
                    <a:bodyPr/>
                    <a:lstStyle/>
                    <a:p>
                      <a:pPr marL="0" marR="0" lvl="0" indent="0" algn="ctr" defTabSz="584200" eaLnBrk="1" fontAlgn="auto" latinLnBrk="0" hangingPunct="1">
                        <a:lnSpc>
                          <a:spcPct val="100000"/>
                        </a:lnSpc>
                        <a:spcBef>
                          <a:spcPts val="0"/>
                        </a:spcBef>
                        <a:spcAft>
                          <a:spcPts val="0"/>
                        </a:spcAft>
                        <a:buClrTx/>
                        <a:buSzTx/>
                        <a:buFontTx/>
                        <a:buNone/>
                        <a:tabLst/>
                        <a:defRPr/>
                      </a:pPr>
                      <a:r>
                        <a:rPr lang="en-CA" sz="1800" dirty="0" smtClean="0">
                          <a:effectLst/>
                        </a:rPr>
                        <a:t>Prescribed 1.3 grams/kg/day (interquartile range, 1.0-1.5 grams/kg/day)</a:t>
                      </a:r>
                      <a:endParaRPr lang="en-CA" sz="1800" dirty="0" smtClean="0">
                        <a:effectLst/>
                        <a:latin typeface="Calibri" panose="020F0502020204030204" pitchFamily="34" charset="0"/>
                        <a:ea typeface="SimSun" panose="02010600030101010101" pitchFamily="2" charset="-122"/>
                        <a:cs typeface="Times New Roman" panose="02020603050405020304" pitchFamily="18" charset="0"/>
                      </a:endParaRPr>
                    </a:p>
                    <a:p>
                      <a:endParaRPr lang="en-CA" dirty="0"/>
                    </a:p>
                  </a:txBody>
                  <a:tcPr/>
                </a:tc>
                <a:tc>
                  <a:txBody>
                    <a:bodyPr/>
                    <a:lstStyle/>
                    <a:p>
                      <a:pPr marL="0" marR="0" lvl="0" indent="0" algn="ctr" defTabSz="584200" eaLnBrk="1" fontAlgn="auto" latinLnBrk="0" hangingPunct="1">
                        <a:lnSpc>
                          <a:spcPct val="100000"/>
                        </a:lnSpc>
                        <a:spcBef>
                          <a:spcPts val="0"/>
                        </a:spcBef>
                        <a:spcAft>
                          <a:spcPts val="0"/>
                        </a:spcAft>
                        <a:buClrTx/>
                        <a:buSzTx/>
                        <a:buFontTx/>
                        <a:buNone/>
                        <a:tabLst/>
                        <a:defRPr/>
                      </a:pPr>
                      <a:r>
                        <a:rPr lang="en-CA" sz="1800" dirty="0" smtClean="0">
                          <a:effectLst/>
                        </a:rPr>
                        <a:t>Overall range, 0.5-3.8 grams/kg/day</a:t>
                      </a:r>
                      <a:endParaRPr lang="en-CA" sz="1800" dirty="0" smtClean="0">
                        <a:effectLst/>
                        <a:latin typeface="Calibri" panose="020F0502020204030204" pitchFamily="34" charset="0"/>
                        <a:ea typeface="SimSun" panose="02010600030101010101" pitchFamily="2" charset="-122"/>
                        <a:cs typeface="Times New Roman" panose="02020603050405020304" pitchFamily="18" charset="0"/>
                      </a:endParaRPr>
                    </a:p>
                    <a:p>
                      <a:endParaRPr lang="en-CA" dirty="0"/>
                    </a:p>
                  </a:txBody>
                  <a:tcPr/>
                </a:tc>
                <a:extLst>
                  <a:ext uri="{0D108BD9-81ED-4DB2-BD59-A6C34878D82A}">
                    <a16:rowId xmlns:a16="http://schemas.microsoft.com/office/drawing/2014/main" xmlns="" val="10000"/>
                  </a:ext>
                </a:extLst>
              </a:tr>
              <a:tr h="370840">
                <a:tc>
                  <a:txBody>
                    <a:bodyPr/>
                    <a:lstStyle/>
                    <a:p>
                      <a:pPr marL="0" marR="0" lvl="0" indent="0" algn="ctr" defTabSz="584200" eaLnBrk="1" fontAlgn="auto" latinLnBrk="0" hangingPunct="1">
                        <a:lnSpc>
                          <a:spcPct val="100000"/>
                        </a:lnSpc>
                        <a:spcBef>
                          <a:spcPts val="0"/>
                        </a:spcBef>
                        <a:spcAft>
                          <a:spcPts val="0"/>
                        </a:spcAft>
                        <a:buClrTx/>
                        <a:buSzTx/>
                        <a:buFontTx/>
                        <a:buNone/>
                        <a:tabLst/>
                        <a:defRPr/>
                      </a:pPr>
                      <a:r>
                        <a:rPr lang="en-CA" dirty="0" smtClean="0"/>
                        <a:t>Age</a:t>
                      </a:r>
                      <a:r>
                        <a:rPr lang="en-CA" baseline="0" dirty="0" smtClean="0"/>
                        <a:t> &gt;80 </a:t>
                      </a:r>
                    </a:p>
                    <a:p>
                      <a:pPr marL="0" marR="0" lvl="0" indent="0" algn="ctr" defTabSz="584200" eaLnBrk="1" fontAlgn="auto" latinLnBrk="0" hangingPunct="1">
                        <a:lnSpc>
                          <a:spcPct val="100000"/>
                        </a:lnSpc>
                        <a:spcBef>
                          <a:spcPts val="0"/>
                        </a:spcBef>
                        <a:spcAft>
                          <a:spcPts val="0"/>
                        </a:spcAft>
                        <a:buClrTx/>
                        <a:buSzTx/>
                        <a:buFontTx/>
                        <a:buNone/>
                        <a:tabLst/>
                        <a:defRPr/>
                      </a:pPr>
                      <a:r>
                        <a:rPr lang="en-CA" sz="1800" dirty="0" smtClean="0">
                          <a:solidFill>
                            <a:schemeClr val="tx1"/>
                          </a:solidFill>
                          <a:effectLst/>
                          <a:latin typeface="+mn-lt"/>
                          <a:ea typeface="+mn-ea"/>
                          <a:cs typeface="+mn-cs"/>
                          <a:sym typeface="Gill Sans Light"/>
                        </a:rPr>
                        <a:t>(n=413)</a:t>
                      </a:r>
                      <a:endParaRPr lang="en-CA" dirty="0" smtClean="0"/>
                    </a:p>
                    <a:p>
                      <a:endParaRPr lang="en-CA" dirty="0"/>
                    </a:p>
                  </a:txBody>
                  <a:tcPr/>
                </a:tc>
                <a:tc>
                  <a:txBody>
                    <a:bodyPr/>
                    <a:lstStyle/>
                    <a:p>
                      <a:r>
                        <a:rPr lang="en-CA" sz="1800" dirty="0" smtClean="0">
                          <a:solidFill>
                            <a:schemeClr val="tx1"/>
                          </a:solidFill>
                          <a:effectLst/>
                          <a:latin typeface="+mn-lt"/>
                          <a:ea typeface="+mn-ea"/>
                          <a:cs typeface="+mn-cs"/>
                          <a:sym typeface="Gill Sans Light"/>
                        </a:rPr>
                        <a:t>Prescribed 1.2 grams/kg/day (interquartile range, 1.0-1.4 grams/kg/day)</a:t>
                      </a:r>
                      <a:endParaRPr lang="en-CA" dirty="0"/>
                    </a:p>
                  </a:txBody>
                  <a:tcPr/>
                </a:tc>
                <a:tc>
                  <a:txBody>
                    <a:bodyPr/>
                    <a:lstStyle/>
                    <a:p>
                      <a:r>
                        <a:rPr lang="en-CA" sz="1800" smtClean="0">
                          <a:solidFill>
                            <a:schemeClr val="tx1"/>
                          </a:solidFill>
                          <a:effectLst/>
                          <a:latin typeface="+mn-lt"/>
                          <a:ea typeface="+mn-ea"/>
                          <a:cs typeface="+mn-cs"/>
                          <a:sym typeface="Gill Sans Light"/>
                        </a:rPr>
                        <a:t>Overall </a:t>
                      </a:r>
                      <a:r>
                        <a:rPr lang="en-CA" sz="1800" dirty="0" smtClean="0">
                          <a:solidFill>
                            <a:schemeClr val="tx1"/>
                          </a:solidFill>
                          <a:effectLst/>
                          <a:latin typeface="+mn-lt"/>
                          <a:ea typeface="+mn-ea"/>
                          <a:cs typeface="+mn-cs"/>
                          <a:sym typeface="Gill Sans Light"/>
                        </a:rPr>
                        <a:t>range, </a:t>
                      </a:r>
                      <a:r>
                        <a:rPr lang="en-CA" sz="1800" smtClean="0">
                          <a:solidFill>
                            <a:schemeClr val="tx1"/>
                          </a:solidFill>
                          <a:effectLst/>
                          <a:latin typeface="+mn-lt"/>
                          <a:ea typeface="+mn-ea"/>
                          <a:cs typeface="+mn-cs"/>
                          <a:sym typeface="Gill Sans Light"/>
                        </a:rPr>
                        <a:t>0.6-2.5 grams/kg/day</a:t>
                      </a:r>
                      <a:endParaRPr lang="en-CA" dirty="0"/>
                    </a:p>
                  </a:txBody>
                  <a:tcPr/>
                </a:tc>
                <a:extLst>
                  <a:ext uri="{0D108BD9-81ED-4DB2-BD59-A6C34878D82A}">
                    <a16:rowId xmlns:a16="http://schemas.microsoft.com/office/drawing/2014/main" xmlns="" val="10001"/>
                  </a:ext>
                </a:extLst>
              </a:tr>
              <a:tr h="370840">
                <a:tc>
                  <a:txBody>
                    <a:bodyPr/>
                    <a:lstStyle/>
                    <a:p>
                      <a:pPr marL="0" marR="0" lvl="0" indent="0" algn="ctr" defTabSz="584200" eaLnBrk="1" fontAlgn="auto" latinLnBrk="0" hangingPunct="1">
                        <a:lnSpc>
                          <a:spcPct val="115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srgbClr val="535353"/>
                          </a:solidFill>
                          <a:effectLst/>
                          <a:uLnTx/>
                          <a:uFillTx/>
                          <a:latin typeface="+mn-lt"/>
                          <a:sym typeface="Gill Sans Light"/>
                        </a:rPr>
                        <a:t>Burn Patients</a:t>
                      </a:r>
                    </a:p>
                    <a:p>
                      <a:pPr marL="0" marR="0" lvl="0" indent="0" algn="ctr" defTabSz="584200" eaLnBrk="1" fontAlgn="auto" latinLnBrk="0" hangingPunct="1">
                        <a:lnSpc>
                          <a:spcPct val="115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srgbClr val="535353"/>
                          </a:solidFill>
                          <a:effectLst/>
                          <a:uLnTx/>
                          <a:uFillTx/>
                          <a:latin typeface="+mn-lt"/>
                          <a:ea typeface="+mn-ea"/>
                          <a:cs typeface="+mn-cs"/>
                          <a:sym typeface="Gill Sans Light"/>
                        </a:rPr>
                        <a:t> (n=303)</a:t>
                      </a:r>
                      <a:endParaRPr kumimoji="0" lang="en-CA" sz="1800" b="0" i="0" u="none" strike="noStrike" kern="0" cap="none" spc="0" normalizeH="0" baseline="0" noProof="0" dirty="0" smtClean="0">
                        <a:ln>
                          <a:noFill/>
                        </a:ln>
                        <a:solidFill>
                          <a:srgbClr val="535353"/>
                        </a:solidFill>
                        <a:effectLst/>
                        <a:uLnTx/>
                        <a:uFillTx/>
                        <a:latin typeface="Calibri" panose="020F0502020204030204" pitchFamily="34" charset="0"/>
                        <a:ea typeface="SimSun" panose="02010600030101010101" pitchFamily="2" charset="-122"/>
                        <a:cs typeface="Times New Roman" panose="02020603050405020304" pitchFamily="18" charset="0"/>
                        <a:sym typeface="Gill Sans Light"/>
                      </a:endParaRPr>
                    </a:p>
                    <a:p>
                      <a:endParaRPr lang="en-CA" dirty="0"/>
                    </a:p>
                  </a:txBody>
                  <a:tcPr/>
                </a:tc>
                <a:tc>
                  <a:txBody>
                    <a:bodyPr/>
                    <a:lstStyle/>
                    <a:p>
                      <a:pPr marL="0" marR="0" lvl="0" indent="0" algn="ctr" defTabSz="584200" eaLnBrk="1" fontAlgn="auto" latinLnBrk="0" hangingPunct="1">
                        <a:lnSpc>
                          <a:spcPct val="100000"/>
                        </a:lnSpc>
                        <a:spcBef>
                          <a:spcPts val="0"/>
                        </a:spcBef>
                        <a:spcAft>
                          <a:spcPts val="0"/>
                        </a:spcAft>
                        <a:buClrTx/>
                        <a:buSzTx/>
                        <a:buFontTx/>
                        <a:buNone/>
                        <a:tabLst/>
                        <a:defRPr/>
                      </a:pPr>
                      <a:r>
                        <a:rPr lang="en-CA" sz="1800" dirty="0" smtClean="0">
                          <a:effectLst/>
                        </a:rPr>
                        <a:t>Prescribed 1.8 grams/kg/day (interquartile range, 1.4-2.2 grams/kg/day)</a:t>
                      </a:r>
                      <a:endParaRPr lang="en-CA" sz="1800" dirty="0" smtClean="0">
                        <a:effectLst/>
                        <a:latin typeface="Calibri" panose="020F0502020204030204" pitchFamily="34" charset="0"/>
                        <a:ea typeface="SimSun" panose="02010600030101010101" pitchFamily="2" charset="-122"/>
                        <a:cs typeface="Times New Roman" panose="02020603050405020304" pitchFamily="18" charset="0"/>
                      </a:endParaRPr>
                    </a:p>
                    <a:p>
                      <a:endParaRPr lang="en-CA" dirty="0"/>
                    </a:p>
                  </a:txBody>
                  <a:tcPr/>
                </a:tc>
                <a:tc>
                  <a:txBody>
                    <a:bodyPr/>
                    <a:lstStyle/>
                    <a:p>
                      <a:pPr marL="0" marR="0" lvl="0" indent="0" algn="ctr" defTabSz="584200" eaLnBrk="1" fontAlgn="auto" latinLnBrk="0" hangingPunct="1">
                        <a:lnSpc>
                          <a:spcPct val="100000"/>
                        </a:lnSpc>
                        <a:spcBef>
                          <a:spcPts val="0"/>
                        </a:spcBef>
                        <a:spcAft>
                          <a:spcPts val="0"/>
                        </a:spcAft>
                        <a:buClrTx/>
                        <a:buSzTx/>
                        <a:buFontTx/>
                        <a:buNone/>
                        <a:tabLst/>
                        <a:defRPr/>
                      </a:pPr>
                      <a:r>
                        <a:rPr lang="en-CA" sz="1800" dirty="0" smtClean="0">
                          <a:effectLst/>
                        </a:rPr>
                        <a:t>Overall range, 0.6-3.8 grams/kg/day</a:t>
                      </a:r>
                      <a:endParaRPr lang="en-CA" sz="1800" dirty="0" smtClean="0">
                        <a:effectLst/>
                        <a:latin typeface="Calibri" panose="020F0502020204030204" pitchFamily="34" charset="0"/>
                        <a:ea typeface="SimSun" panose="02010600030101010101" pitchFamily="2" charset="-122"/>
                        <a:cs typeface="Times New Roman" panose="02020603050405020304" pitchFamily="18" charset="0"/>
                      </a:endParaRPr>
                    </a:p>
                    <a:p>
                      <a:endParaRPr lang="en-CA" dirty="0"/>
                    </a:p>
                  </a:txBody>
                  <a:tcPr/>
                </a:tc>
                <a:extLst>
                  <a:ext uri="{0D108BD9-81ED-4DB2-BD59-A6C34878D82A}">
                    <a16:rowId xmlns:a16="http://schemas.microsoft.com/office/drawing/2014/main" xmlns="" val="10002"/>
                  </a:ext>
                </a:extLst>
              </a:tr>
              <a:tr h="370840">
                <a:tc>
                  <a:txBody>
                    <a:bodyPr/>
                    <a:lstStyle/>
                    <a:p>
                      <a:pPr marL="0" marR="0" lvl="0" indent="0" algn="ctr" defTabSz="584200" eaLnBrk="1" fontAlgn="auto" latinLnBrk="0" hangingPunct="1">
                        <a:lnSpc>
                          <a:spcPct val="115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srgbClr val="535353"/>
                          </a:solidFill>
                          <a:effectLst/>
                          <a:uLnTx/>
                          <a:uFillTx/>
                          <a:latin typeface="+mn-lt"/>
                          <a:sym typeface="Gill Sans Light"/>
                        </a:rPr>
                        <a:t>Trauma Patients</a:t>
                      </a:r>
                    </a:p>
                    <a:p>
                      <a:pPr marL="0" marR="0" lvl="0" indent="0" algn="ctr" defTabSz="584200" eaLnBrk="1" fontAlgn="auto" latinLnBrk="0" hangingPunct="1">
                        <a:lnSpc>
                          <a:spcPct val="115000"/>
                        </a:lnSpc>
                        <a:spcBef>
                          <a:spcPts val="0"/>
                        </a:spcBef>
                        <a:spcAft>
                          <a:spcPts val="0"/>
                        </a:spcAft>
                        <a:buClrTx/>
                        <a:buSzTx/>
                        <a:buFontTx/>
                        <a:buNone/>
                        <a:tabLst/>
                        <a:defRPr/>
                      </a:pPr>
                      <a:r>
                        <a:rPr kumimoji="0" lang="en-CA" sz="1800" b="0" i="0" u="none" strike="noStrike" kern="0" cap="none" spc="0" normalizeH="0" baseline="0" noProof="0" dirty="0" smtClean="0">
                          <a:ln>
                            <a:noFill/>
                          </a:ln>
                          <a:solidFill>
                            <a:srgbClr val="535353"/>
                          </a:solidFill>
                          <a:effectLst/>
                          <a:uLnTx/>
                          <a:uFillTx/>
                          <a:latin typeface="+mn-lt"/>
                          <a:ea typeface="+mn-ea"/>
                          <a:cs typeface="+mn-cs"/>
                          <a:sym typeface="Gill Sans Light"/>
                        </a:rPr>
                        <a:t>(n=385)</a:t>
                      </a:r>
                      <a:endParaRPr kumimoji="0" lang="en-CA" sz="1800" b="0" i="0" u="none" strike="noStrike" kern="0" cap="none" spc="0" normalizeH="0" baseline="0" noProof="0" dirty="0" smtClean="0">
                        <a:ln>
                          <a:noFill/>
                        </a:ln>
                        <a:solidFill>
                          <a:srgbClr val="535353"/>
                        </a:solidFill>
                        <a:effectLst/>
                        <a:uLnTx/>
                        <a:uFillTx/>
                        <a:latin typeface="Calibri" panose="020F0502020204030204" pitchFamily="34" charset="0"/>
                        <a:ea typeface="SimSun" panose="02010600030101010101" pitchFamily="2" charset="-122"/>
                        <a:cs typeface="Times New Roman" panose="02020603050405020304" pitchFamily="18" charset="0"/>
                        <a:sym typeface="Gill Sans Light"/>
                      </a:endParaRPr>
                    </a:p>
                    <a:p>
                      <a:endParaRPr lang="en-CA" dirty="0"/>
                    </a:p>
                  </a:txBody>
                  <a:tcPr/>
                </a:tc>
                <a:tc>
                  <a:txBody>
                    <a:bodyPr/>
                    <a:lstStyle/>
                    <a:p>
                      <a:pPr marL="0" marR="0" lvl="0" indent="0" algn="ctr" defTabSz="584200" eaLnBrk="1" fontAlgn="auto" latinLnBrk="0" hangingPunct="1">
                        <a:lnSpc>
                          <a:spcPct val="100000"/>
                        </a:lnSpc>
                        <a:spcBef>
                          <a:spcPts val="0"/>
                        </a:spcBef>
                        <a:spcAft>
                          <a:spcPts val="0"/>
                        </a:spcAft>
                        <a:buClrTx/>
                        <a:buSzTx/>
                        <a:buFontTx/>
                        <a:buNone/>
                        <a:tabLst/>
                        <a:defRPr/>
                      </a:pPr>
                      <a:r>
                        <a:rPr lang="en-CA" sz="1800" dirty="0" smtClean="0">
                          <a:effectLst/>
                        </a:rPr>
                        <a:t>Prescribed 1.4 grams/kg/day (interquartile range, 1.1-1.6 grams/kg/day)</a:t>
                      </a:r>
                      <a:endParaRPr lang="en-CA" sz="1800" dirty="0" smtClean="0">
                        <a:effectLst/>
                        <a:latin typeface="Calibri" panose="020F0502020204030204" pitchFamily="34" charset="0"/>
                        <a:ea typeface="SimSun" panose="02010600030101010101" pitchFamily="2" charset="-122"/>
                        <a:cs typeface="Times New Roman" panose="02020603050405020304" pitchFamily="18" charset="0"/>
                      </a:endParaRPr>
                    </a:p>
                    <a:p>
                      <a:endParaRPr lang="en-CA" dirty="0"/>
                    </a:p>
                  </a:txBody>
                  <a:tcPr/>
                </a:tc>
                <a:tc>
                  <a:txBody>
                    <a:bodyPr/>
                    <a:lstStyle/>
                    <a:p>
                      <a:pPr marL="0" marR="0" lvl="0" indent="0" algn="ctr" defTabSz="584200" eaLnBrk="1" fontAlgn="auto" latinLnBrk="0" hangingPunct="1">
                        <a:lnSpc>
                          <a:spcPct val="100000"/>
                        </a:lnSpc>
                        <a:spcBef>
                          <a:spcPts val="0"/>
                        </a:spcBef>
                        <a:spcAft>
                          <a:spcPts val="0"/>
                        </a:spcAft>
                        <a:buClrTx/>
                        <a:buSzTx/>
                        <a:buFontTx/>
                        <a:buNone/>
                        <a:tabLst/>
                        <a:defRPr/>
                      </a:pPr>
                      <a:r>
                        <a:rPr lang="en-CA" sz="1800" dirty="0" smtClean="0">
                          <a:effectLst/>
                        </a:rPr>
                        <a:t>Overall range, 0.6-3.0 grams/kg/day</a:t>
                      </a:r>
                      <a:endParaRPr lang="en-CA" sz="1800" dirty="0" smtClean="0">
                        <a:effectLst/>
                        <a:latin typeface="Calibri" panose="020F0502020204030204" pitchFamily="34" charset="0"/>
                        <a:ea typeface="SimSun" panose="02010600030101010101" pitchFamily="2" charset="-122"/>
                        <a:cs typeface="Times New Roman" panose="02020603050405020304" pitchFamily="18" charset="0"/>
                      </a:endParaRPr>
                    </a:p>
                    <a:p>
                      <a:endParaRPr lang="en-CA" dirty="0"/>
                    </a:p>
                  </a:txBody>
                  <a:tcPr/>
                </a:tc>
                <a:extLst>
                  <a:ext uri="{0D108BD9-81ED-4DB2-BD59-A6C34878D82A}">
                    <a16:rowId xmlns:a16="http://schemas.microsoft.com/office/drawing/2014/main" xmlns="" val="10003"/>
                  </a:ext>
                </a:extLst>
              </a:tr>
              <a:tr h="370840">
                <a:tc>
                  <a:txBody>
                    <a:bodyPr/>
                    <a:lstStyle/>
                    <a:p>
                      <a:pPr algn="ctr">
                        <a:lnSpc>
                          <a:spcPct val="115000"/>
                        </a:lnSpc>
                        <a:spcAft>
                          <a:spcPts val="0"/>
                        </a:spcAft>
                      </a:pPr>
                      <a:r>
                        <a:rPr lang="en-CA" sz="1800" dirty="0" smtClean="0">
                          <a:effectLst/>
                        </a:rPr>
                        <a:t>Obese patient with a BMI &gt;30</a:t>
                      </a:r>
                    </a:p>
                    <a:p>
                      <a:pPr algn="ctr">
                        <a:lnSpc>
                          <a:spcPct val="115000"/>
                        </a:lnSpc>
                        <a:spcAft>
                          <a:spcPts val="0"/>
                        </a:spcAft>
                      </a:pPr>
                      <a:r>
                        <a:rPr lang="en-CA" sz="1800" dirty="0" smtClean="0">
                          <a:solidFill>
                            <a:schemeClr val="tx1"/>
                          </a:solidFill>
                          <a:effectLst/>
                          <a:latin typeface="+mn-lt"/>
                          <a:ea typeface="+mn-ea"/>
                          <a:cs typeface="+mn-cs"/>
                          <a:sym typeface="Gill Sans Light"/>
                        </a:rPr>
                        <a:t>(n=969)</a:t>
                      </a:r>
                      <a:endParaRPr lang="en-CA" sz="1800" dirty="0" smtClean="0">
                        <a:effectLst/>
                        <a:latin typeface="Calibri" panose="020F0502020204030204" pitchFamily="34" charset="0"/>
                        <a:ea typeface="SimSun" panose="02010600030101010101" pitchFamily="2" charset="-122"/>
                        <a:cs typeface="Times New Roman" panose="02020603050405020304" pitchFamily="18" charset="0"/>
                      </a:endParaRPr>
                    </a:p>
                    <a:p>
                      <a:endParaRPr lang="en-CA" dirty="0"/>
                    </a:p>
                  </a:txBody>
                  <a:tcPr/>
                </a:tc>
                <a:tc>
                  <a:txBody>
                    <a:bodyPr/>
                    <a:lstStyle/>
                    <a:p>
                      <a:r>
                        <a:rPr lang="en-CA" sz="1800" dirty="0" smtClean="0">
                          <a:effectLst/>
                        </a:rPr>
                        <a:t>Patients were prescribed 1.1 grams/kg/day (interquartile range, 0.8-1.2 grams/kg/day)</a:t>
                      </a:r>
                      <a:endParaRPr lang="en-CA" dirty="0"/>
                    </a:p>
                  </a:txBody>
                  <a:tcPr/>
                </a:tc>
                <a:tc>
                  <a:txBody>
                    <a:bodyPr/>
                    <a:lstStyle/>
                    <a:p>
                      <a:pPr marL="0" marR="0" lvl="0" indent="0" algn="ctr" defTabSz="584200" eaLnBrk="1" fontAlgn="auto" latinLnBrk="0" hangingPunct="1">
                        <a:lnSpc>
                          <a:spcPct val="100000"/>
                        </a:lnSpc>
                        <a:spcBef>
                          <a:spcPts val="0"/>
                        </a:spcBef>
                        <a:spcAft>
                          <a:spcPts val="0"/>
                        </a:spcAft>
                        <a:buClrTx/>
                        <a:buSzTx/>
                        <a:buFontTx/>
                        <a:buNone/>
                        <a:tabLst/>
                        <a:defRPr/>
                      </a:pPr>
                      <a:r>
                        <a:rPr lang="en-CA" sz="1800" dirty="0" smtClean="0">
                          <a:effectLst/>
                        </a:rPr>
                        <a:t>Overall range, 0.5-3.3 grams/kg/day</a:t>
                      </a:r>
                      <a:endParaRPr lang="en-CA" sz="1800" dirty="0" smtClean="0">
                        <a:effectLst/>
                        <a:latin typeface="Calibri" panose="020F0502020204030204" pitchFamily="34" charset="0"/>
                        <a:ea typeface="SimSun" panose="02010600030101010101" pitchFamily="2" charset="-122"/>
                        <a:cs typeface="Times New Roman" panose="02020603050405020304" pitchFamily="18" charset="0"/>
                      </a:endParaRPr>
                    </a:p>
                    <a:p>
                      <a:endParaRPr lang="en-CA" dirty="0"/>
                    </a:p>
                  </a:txBody>
                  <a:tcPr/>
                </a:tc>
                <a:extLst>
                  <a:ext uri="{0D108BD9-81ED-4DB2-BD59-A6C34878D82A}">
                    <a16:rowId xmlns:a16="http://schemas.microsoft.com/office/drawing/2014/main" xmlns="" val="10004"/>
                  </a:ext>
                </a:extLst>
              </a:tr>
            </a:tbl>
          </a:graphicData>
        </a:graphic>
      </p:graphicFrame>
      <p:pic>
        <p:nvPicPr>
          <p:cNvPr id="7" name="CCNLogo.png"/>
          <p:cNvPicPr/>
          <p:nvPr/>
        </p:nvPicPr>
        <p:blipFill>
          <a:blip r:embed="rId2">
            <a:extLst/>
          </a:blip>
          <a:stretch>
            <a:fillRect/>
          </a:stretch>
        </p:blipFill>
        <p:spPr>
          <a:xfrm>
            <a:off x="60169" y="194540"/>
            <a:ext cx="2370209" cy="847681"/>
          </a:xfrm>
          <a:prstGeom prst="rect">
            <a:avLst/>
          </a:prstGeom>
          <a:ln w="12700">
            <a:miter lim="400000"/>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674" y="194540"/>
            <a:ext cx="2209449" cy="924397"/>
          </a:xfrm>
          <a:prstGeom prst="rect">
            <a:avLst/>
          </a:prstGeom>
        </p:spPr>
      </p:pic>
    </p:spTree>
    <p:extLst>
      <p:ext uri="{BB962C8B-B14F-4D97-AF65-F5344CB8AC3E}">
        <p14:creationId xmlns:p14="http://schemas.microsoft.com/office/powerpoint/2010/main" val="22731385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970844" y="1311442"/>
            <a:ext cx="11054080" cy="848482"/>
          </a:xfrm>
        </p:spPr>
        <p:txBody>
          <a:bodyPr>
            <a:normAutofit/>
          </a:bodyPr>
          <a:lstStyle/>
          <a:p>
            <a:r>
              <a:rPr lang="en-CA" altLang="en-US" sz="4400" b="1" cap="none" dirty="0" smtClean="0">
                <a:solidFill>
                  <a:srgbClr val="0052E2"/>
                </a:solidFill>
                <a:latin typeface="Avenir Next Condensed"/>
              </a:rPr>
              <a:t>Subgroup Analyses</a:t>
            </a:r>
            <a:endParaRPr lang="en-CA" altLang="en-US" sz="4400" b="1" cap="none" dirty="0">
              <a:solidFill>
                <a:srgbClr val="0052E2"/>
              </a:solidFill>
              <a:latin typeface="Avenir Next Condensed"/>
            </a:endParaRPr>
          </a:p>
        </p:txBody>
      </p:sp>
      <p:sp>
        <p:nvSpPr>
          <p:cNvPr id="76803" name="Content Placeholder 2"/>
          <p:cNvSpPr>
            <a:spLocks noGrp="1"/>
          </p:cNvSpPr>
          <p:nvPr>
            <p:ph idx="1"/>
          </p:nvPr>
        </p:nvSpPr>
        <p:spPr>
          <a:xfrm>
            <a:off x="979162" y="2589287"/>
            <a:ext cx="11462737" cy="6200539"/>
          </a:xfrm>
        </p:spPr>
        <p:txBody>
          <a:bodyPr>
            <a:noAutofit/>
          </a:bodyPr>
          <a:lstStyle/>
          <a:p>
            <a:pPr>
              <a:lnSpc>
                <a:spcPct val="100000"/>
              </a:lnSpc>
              <a:spcBef>
                <a:spcPts val="0"/>
              </a:spcBef>
            </a:pPr>
            <a:r>
              <a:rPr lang="en-CA" altLang="en-US" sz="3200" dirty="0" smtClean="0"/>
              <a:t>Age (based on median)</a:t>
            </a:r>
          </a:p>
          <a:p>
            <a:pPr>
              <a:lnSpc>
                <a:spcPct val="100000"/>
              </a:lnSpc>
              <a:spcBef>
                <a:spcPts val="0"/>
              </a:spcBef>
            </a:pPr>
            <a:r>
              <a:rPr lang="en-CA" altLang="en-US" sz="3200" dirty="0" smtClean="0"/>
              <a:t>Severity of illness (based on median APACHE II)</a:t>
            </a:r>
          </a:p>
          <a:p>
            <a:pPr>
              <a:lnSpc>
                <a:spcPct val="100000"/>
              </a:lnSpc>
              <a:spcBef>
                <a:spcPts val="0"/>
              </a:spcBef>
            </a:pPr>
            <a:r>
              <a:rPr lang="en-CA" altLang="en-US" sz="3200" dirty="0" smtClean="0"/>
              <a:t>Case Mix</a:t>
            </a:r>
          </a:p>
          <a:p>
            <a:pPr lvl="1">
              <a:lnSpc>
                <a:spcPct val="100000"/>
              </a:lnSpc>
              <a:spcBef>
                <a:spcPts val="0"/>
              </a:spcBef>
            </a:pPr>
            <a:r>
              <a:rPr lang="en-CA" altLang="en-US" sz="2800" dirty="0" smtClean="0">
                <a:solidFill>
                  <a:schemeClr val="bg1"/>
                </a:solidFill>
              </a:rPr>
              <a:t>Sepsis</a:t>
            </a:r>
          </a:p>
          <a:p>
            <a:pPr lvl="1">
              <a:lnSpc>
                <a:spcPct val="100000"/>
              </a:lnSpc>
              <a:spcBef>
                <a:spcPts val="0"/>
              </a:spcBef>
            </a:pPr>
            <a:r>
              <a:rPr lang="en-CA" altLang="en-US" sz="2800" dirty="0" smtClean="0">
                <a:solidFill>
                  <a:schemeClr val="bg1"/>
                </a:solidFill>
              </a:rPr>
              <a:t>Burns</a:t>
            </a:r>
          </a:p>
          <a:p>
            <a:pPr lvl="1">
              <a:lnSpc>
                <a:spcPct val="100000"/>
              </a:lnSpc>
              <a:spcBef>
                <a:spcPts val="0"/>
              </a:spcBef>
            </a:pPr>
            <a:r>
              <a:rPr lang="en-CA" altLang="en-US" sz="2800" dirty="0" smtClean="0">
                <a:solidFill>
                  <a:schemeClr val="bg1"/>
                </a:solidFill>
              </a:rPr>
              <a:t>Trauma</a:t>
            </a:r>
          </a:p>
          <a:p>
            <a:pPr lvl="1">
              <a:lnSpc>
                <a:spcPct val="100000"/>
              </a:lnSpc>
              <a:spcBef>
                <a:spcPts val="0"/>
              </a:spcBef>
            </a:pPr>
            <a:r>
              <a:rPr lang="en-CA" altLang="en-US" sz="2800" dirty="0" smtClean="0">
                <a:solidFill>
                  <a:schemeClr val="bg1"/>
                </a:solidFill>
              </a:rPr>
              <a:t>AKI and/or RRT at baseline</a:t>
            </a:r>
          </a:p>
          <a:p>
            <a:pPr lvl="1">
              <a:lnSpc>
                <a:spcPct val="100000"/>
              </a:lnSpc>
              <a:spcBef>
                <a:spcPts val="0"/>
              </a:spcBef>
            </a:pPr>
            <a:endParaRPr lang="en-CA" altLang="en-US" sz="2800" dirty="0" smtClean="0"/>
          </a:p>
          <a:p>
            <a:pPr>
              <a:lnSpc>
                <a:spcPct val="100000"/>
              </a:lnSpc>
              <a:spcBef>
                <a:spcPts val="0"/>
              </a:spcBef>
            </a:pPr>
            <a:r>
              <a:rPr lang="en-CA" altLang="en-US" sz="3200" dirty="0" smtClean="0"/>
              <a:t>Malnutrition risk factors, both individually and combinations</a:t>
            </a:r>
          </a:p>
          <a:p>
            <a:pPr>
              <a:lnSpc>
                <a:spcPct val="100000"/>
              </a:lnSpc>
              <a:spcBef>
                <a:spcPts val="0"/>
              </a:spcBef>
            </a:pPr>
            <a:r>
              <a:rPr lang="en-CA" altLang="en-US" sz="3200" smtClean="0"/>
              <a:t>Wounds</a:t>
            </a:r>
          </a:p>
          <a:p>
            <a:pPr>
              <a:lnSpc>
                <a:spcPct val="100000"/>
              </a:lnSpc>
              <a:spcBef>
                <a:spcPts val="0"/>
              </a:spcBef>
            </a:pPr>
            <a:r>
              <a:rPr lang="en-CA" altLang="en-US" sz="3200" smtClean="0"/>
              <a:t>Others</a:t>
            </a:r>
            <a:r>
              <a:rPr lang="en-CA" altLang="en-US" sz="3200" dirty="0" smtClean="0"/>
              <a:t>?</a:t>
            </a:r>
            <a:endParaRPr lang="en-CA" altLang="en-US" sz="2800" dirty="0" smtClean="0"/>
          </a:p>
        </p:txBody>
      </p:sp>
      <p:sp>
        <p:nvSpPr>
          <p:cNvPr id="5" name="Shape 72"/>
          <p:cNvSpPr/>
          <p:nvPr/>
        </p:nvSpPr>
        <p:spPr>
          <a:xfrm>
            <a:off x="910970" y="2497223"/>
            <a:ext cx="11173827"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3">
            <a:extLst/>
          </a:blip>
          <a:srcRect r="30802" b="51271"/>
          <a:stretch>
            <a:fillRect/>
          </a:stretch>
        </p:blipFill>
        <p:spPr>
          <a:xfrm>
            <a:off x="10679502" y="194540"/>
            <a:ext cx="2910261" cy="1508226"/>
          </a:xfrm>
          <a:prstGeom prst="rect">
            <a:avLst/>
          </a:prstGeom>
          <a:ln w="12700">
            <a:miter lim="400000"/>
          </a:ln>
        </p:spPr>
      </p:pic>
      <p:pic>
        <p:nvPicPr>
          <p:cNvPr id="7" name="CCNLogo.png"/>
          <p:cNvPicPr/>
          <p:nvPr/>
        </p:nvPicPr>
        <p:blipFill>
          <a:blip r:embed="rId4">
            <a:extLst/>
          </a:blip>
          <a:stretch>
            <a:fillRect/>
          </a:stretch>
        </p:blipFill>
        <p:spPr>
          <a:xfrm>
            <a:off x="60169" y="194540"/>
            <a:ext cx="2370209" cy="939788"/>
          </a:xfrm>
          <a:prstGeom prst="rect">
            <a:avLst/>
          </a:prstGeom>
          <a:ln w="12700">
            <a:miter lim="400000"/>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674" y="194540"/>
            <a:ext cx="2209449" cy="1024839"/>
          </a:xfrm>
          <a:prstGeom prst="rect">
            <a:avLst/>
          </a:prstGeom>
        </p:spPr>
      </p:pic>
    </p:spTree>
    <p:extLst>
      <p:ext uri="{BB962C8B-B14F-4D97-AF65-F5344CB8AC3E}">
        <p14:creationId xmlns:p14="http://schemas.microsoft.com/office/powerpoint/2010/main" val="6239846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027" b="32370"/>
          <a:stretch/>
        </p:blipFill>
        <p:spPr bwMode="auto">
          <a:xfrm>
            <a:off x="460889" y="2793621"/>
            <a:ext cx="12192000" cy="5169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00853" y="1610243"/>
            <a:ext cx="1231207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sng" strike="noStrike" cap="none" spc="0" normalizeH="0" baseline="0" dirty="0" smtClean="0">
                <a:ln>
                  <a:noFill/>
                </a:ln>
                <a:solidFill>
                  <a:srgbClr val="535353"/>
                </a:solidFill>
                <a:effectLst/>
                <a:uFillTx/>
                <a:latin typeface="+mn-lt"/>
                <a:ea typeface="+mn-ea"/>
                <a:cs typeface="+mn-cs"/>
                <a:sym typeface="Gill Sans Light"/>
              </a:rPr>
              <a:t>Randomizing a Participant using </a:t>
            </a:r>
            <a:r>
              <a:rPr kumimoji="0" lang="en-US" sz="3600" b="0" i="0" u="sng" strike="noStrike" cap="none" spc="0" normalizeH="0" baseline="0" dirty="0" err="1" smtClean="0">
                <a:ln>
                  <a:noFill/>
                </a:ln>
                <a:solidFill>
                  <a:srgbClr val="535353"/>
                </a:solidFill>
                <a:effectLst/>
                <a:uFillTx/>
                <a:latin typeface="+mn-lt"/>
                <a:ea typeface="+mn-ea"/>
                <a:cs typeface="+mn-cs"/>
                <a:sym typeface="Gill Sans Light"/>
              </a:rPr>
              <a:t>REDCap</a:t>
            </a:r>
            <a:endParaRPr kumimoji="0" lang="en-CA" sz="3600" b="0" i="0" u="sng" strike="noStrike" cap="none" spc="0" normalizeH="0" baseline="0" dirty="0">
              <a:ln>
                <a:noFill/>
              </a:ln>
              <a:solidFill>
                <a:srgbClr val="535353"/>
              </a:solidFill>
              <a:effectLst/>
              <a:uFillTx/>
              <a:latin typeface="+mn-lt"/>
              <a:ea typeface="+mn-ea"/>
              <a:cs typeface="+mn-cs"/>
              <a:sym typeface="Gill Sans Light"/>
            </a:endParaRPr>
          </a:p>
        </p:txBody>
      </p:sp>
      <p:pic>
        <p:nvPicPr>
          <p:cNvPr id="13" name="CCNLogo.png"/>
          <p:cNvPicPr/>
          <p:nvPr/>
        </p:nvPicPr>
        <p:blipFill>
          <a:blip r:embed="rId3">
            <a:extLst/>
          </a:blip>
          <a:stretch>
            <a:fillRect/>
          </a:stretch>
        </p:blipFill>
        <p:spPr>
          <a:xfrm>
            <a:off x="60169" y="194540"/>
            <a:ext cx="2370209" cy="1128934"/>
          </a:xfrm>
          <a:prstGeom prst="rect">
            <a:avLst/>
          </a:prstGeom>
          <a:ln w="12700">
            <a:miter lim="400000"/>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pic>
        <p:nvPicPr>
          <p:cNvPr id="15" name="Effort_Logo.png"/>
          <p:cNvPicPr/>
          <p:nvPr/>
        </p:nvPicPr>
        <p:blipFill>
          <a:blip r:embed="rId5">
            <a:extLst/>
          </a:blip>
          <a:srcRect r="30802" b="51271"/>
          <a:stretch>
            <a:fillRect/>
          </a:stretch>
        </p:blipFill>
        <p:spPr>
          <a:xfrm>
            <a:off x="10679502" y="194540"/>
            <a:ext cx="2910261" cy="1508226"/>
          </a:xfrm>
          <a:prstGeom prst="rect">
            <a:avLst/>
          </a:prstGeom>
          <a:ln w="12700">
            <a:miter lim="400000"/>
          </a:ln>
        </p:spPr>
      </p:pic>
    </p:spTree>
    <p:extLst>
      <p:ext uri="{BB962C8B-B14F-4D97-AF65-F5344CB8AC3E}">
        <p14:creationId xmlns:p14="http://schemas.microsoft.com/office/powerpoint/2010/main" val="203806563"/>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970844" y="1311442"/>
            <a:ext cx="11054080" cy="848482"/>
          </a:xfrm>
        </p:spPr>
        <p:txBody>
          <a:bodyPr>
            <a:normAutofit fontScale="90000"/>
          </a:bodyPr>
          <a:lstStyle/>
          <a:p>
            <a:r>
              <a:rPr lang="en-CA" altLang="en-US" sz="4400" b="1" cap="none" dirty="0" smtClean="0">
                <a:solidFill>
                  <a:srgbClr val="0052E2"/>
                </a:solidFill>
                <a:latin typeface="Avenir Next Condensed"/>
              </a:rPr>
              <a:t>Data Collection</a:t>
            </a:r>
            <a:br>
              <a:rPr lang="en-CA" altLang="en-US" sz="4400" b="1" cap="none" dirty="0" smtClean="0">
                <a:solidFill>
                  <a:srgbClr val="0052E2"/>
                </a:solidFill>
                <a:latin typeface="Avenir Next Condensed"/>
              </a:rPr>
            </a:br>
            <a:r>
              <a:rPr lang="en-CA" altLang="en-US" sz="4400" b="1" cap="none" dirty="0" smtClean="0">
                <a:solidFill>
                  <a:srgbClr val="0052E2"/>
                </a:solidFill>
                <a:latin typeface="Avenir Next Condensed"/>
              </a:rPr>
              <a:t>(Similar to INS in the past only less data)</a:t>
            </a:r>
            <a:endParaRPr lang="en-CA" altLang="en-US" sz="4400" b="1" cap="none" dirty="0">
              <a:solidFill>
                <a:srgbClr val="0052E2"/>
              </a:solidFill>
              <a:latin typeface="Avenir Next Condensed"/>
            </a:endParaRPr>
          </a:p>
        </p:txBody>
      </p:sp>
      <p:sp>
        <p:nvSpPr>
          <p:cNvPr id="76803" name="Content Placeholder 2"/>
          <p:cNvSpPr>
            <a:spLocks noGrp="1"/>
          </p:cNvSpPr>
          <p:nvPr>
            <p:ph idx="1"/>
          </p:nvPr>
        </p:nvSpPr>
        <p:spPr>
          <a:xfrm>
            <a:off x="970844" y="2819668"/>
            <a:ext cx="11462737" cy="6399283"/>
          </a:xfrm>
        </p:spPr>
        <p:txBody>
          <a:bodyPr>
            <a:noAutofit/>
          </a:bodyPr>
          <a:lstStyle/>
          <a:p>
            <a:pPr>
              <a:lnSpc>
                <a:spcPct val="100000"/>
              </a:lnSpc>
              <a:spcBef>
                <a:spcPts val="0"/>
              </a:spcBef>
            </a:pPr>
            <a:r>
              <a:rPr lang="en-CA" altLang="en-US" sz="3200" dirty="0" smtClean="0"/>
              <a:t>Patient demographics</a:t>
            </a:r>
          </a:p>
          <a:p>
            <a:pPr lvl="1">
              <a:lnSpc>
                <a:spcPct val="100000"/>
              </a:lnSpc>
              <a:spcBef>
                <a:spcPts val="0"/>
              </a:spcBef>
            </a:pPr>
            <a:r>
              <a:rPr lang="en-CA" altLang="en-US" sz="2800" dirty="0" smtClean="0">
                <a:solidFill>
                  <a:schemeClr val="tx1"/>
                </a:solidFill>
              </a:rPr>
              <a:t>Age, Sex, comorbidities</a:t>
            </a:r>
          </a:p>
          <a:p>
            <a:pPr lvl="1">
              <a:lnSpc>
                <a:spcPct val="100000"/>
              </a:lnSpc>
              <a:spcBef>
                <a:spcPts val="0"/>
              </a:spcBef>
            </a:pPr>
            <a:r>
              <a:rPr lang="en-CA" altLang="en-US" sz="2800" dirty="0" smtClean="0">
                <a:solidFill>
                  <a:schemeClr val="tx1"/>
                </a:solidFill>
              </a:rPr>
              <a:t>Admission type and diagnosis</a:t>
            </a:r>
          </a:p>
          <a:p>
            <a:pPr lvl="1">
              <a:lnSpc>
                <a:spcPct val="100000"/>
              </a:lnSpc>
              <a:spcBef>
                <a:spcPts val="0"/>
              </a:spcBef>
            </a:pPr>
            <a:r>
              <a:rPr lang="en-CA" altLang="en-US" sz="2800" dirty="0" smtClean="0">
                <a:solidFill>
                  <a:schemeClr val="tx1"/>
                </a:solidFill>
              </a:rPr>
              <a:t>APACHE II, SOFA</a:t>
            </a:r>
          </a:p>
          <a:p>
            <a:pPr lvl="1">
              <a:lnSpc>
                <a:spcPct val="100000"/>
              </a:lnSpc>
              <a:spcBef>
                <a:spcPts val="0"/>
              </a:spcBef>
            </a:pPr>
            <a:endParaRPr lang="en-CA" altLang="en-US" sz="2800" dirty="0" smtClean="0"/>
          </a:p>
          <a:p>
            <a:pPr>
              <a:lnSpc>
                <a:spcPct val="100000"/>
              </a:lnSpc>
              <a:spcBef>
                <a:spcPts val="0"/>
              </a:spcBef>
            </a:pPr>
            <a:r>
              <a:rPr lang="en-CA" altLang="en-US" sz="3200" dirty="0" smtClean="0"/>
              <a:t>Nutritional Assessment</a:t>
            </a:r>
          </a:p>
          <a:p>
            <a:pPr lvl="1">
              <a:lnSpc>
                <a:spcPct val="100000"/>
              </a:lnSpc>
              <a:spcBef>
                <a:spcPts val="0"/>
              </a:spcBef>
            </a:pPr>
            <a:r>
              <a:rPr lang="en-CA" altLang="en-US" sz="2800" dirty="0" smtClean="0"/>
              <a:t>Weight, height</a:t>
            </a:r>
          </a:p>
          <a:p>
            <a:pPr lvl="1">
              <a:lnSpc>
                <a:spcPct val="100000"/>
              </a:lnSpc>
              <a:spcBef>
                <a:spcPts val="0"/>
              </a:spcBef>
            </a:pPr>
            <a:r>
              <a:rPr lang="en-CA" altLang="en-US" sz="2800" dirty="0">
                <a:solidFill>
                  <a:schemeClr val="tx1"/>
                </a:solidFill>
              </a:rPr>
              <a:t>Malnutrition, frailty, SARC-F</a:t>
            </a:r>
          </a:p>
          <a:p>
            <a:pPr lvl="1">
              <a:lnSpc>
                <a:spcPct val="100000"/>
              </a:lnSpc>
              <a:spcBef>
                <a:spcPts val="0"/>
              </a:spcBef>
            </a:pPr>
            <a:r>
              <a:rPr lang="en-CA" altLang="en-US" sz="2800" dirty="0" smtClean="0"/>
              <a:t>Goals </a:t>
            </a:r>
          </a:p>
          <a:p>
            <a:pPr>
              <a:lnSpc>
                <a:spcPct val="100000"/>
              </a:lnSpc>
              <a:spcBef>
                <a:spcPts val="0"/>
              </a:spcBef>
            </a:pPr>
            <a:endParaRPr lang="en-CA" altLang="en-US" sz="3200" dirty="0"/>
          </a:p>
          <a:p>
            <a:pPr>
              <a:lnSpc>
                <a:spcPct val="100000"/>
              </a:lnSpc>
              <a:spcBef>
                <a:spcPts val="0"/>
              </a:spcBef>
            </a:pPr>
            <a:r>
              <a:rPr lang="en-CA" altLang="en-US" sz="3200" dirty="0" smtClean="0"/>
              <a:t>Nutrition Processes of Care</a:t>
            </a:r>
          </a:p>
          <a:p>
            <a:pPr lvl="1">
              <a:lnSpc>
                <a:spcPct val="100000"/>
              </a:lnSpc>
              <a:spcBef>
                <a:spcPts val="0"/>
              </a:spcBef>
            </a:pPr>
            <a:r>
              <a:rPr lang="en-CA" altLang="en-US" sz="2800" dirty="0" smtClean="0"/>
              <a:t>Timing and use of EN, PN, supplements, </a:t>
            </a:r>
            <a:r>
              <a:rPr lang="en-CA" altLang="en-US" sz="2800" dirty="0" err="1" smtClean="0"/>
              <a:t>propofol</a:t>
            </a:r>
            <a:r>
              <a:rPr lang="en-CA" altLang="en-US" sz="2800" dirty="0" smtClean="0"/>
              <a:t> (not IV glucose)</a:t>
            </a:r>
          </a:p>
          <a:p>
            <a:pPr lvl="1">
              <a:lnSpc>
                <a:spcPct val="100000"/>
              </a:lnSpc>
              <a:spcBef>
                <a:spcPts val="0"/>
              </a:spcBef>
            </a:pPr>
            <a:r>
              <a:rPr lang="en-CA" altLang="en-US" sz="2800" dirty="0" smtClean="0"/>
              <a:t>Adequacy of protein and energy</a:t>
            </a:r>
          </a:p>
          <a:p>
            <a:pPr>
              <a:lnSpc>
                <a:spcPct val="100000"/>
              </a:lnSpc>
              <a:spcBef>
                <a:spcPts val="0"/>
              </a:spcBef>
            </a:pPr>
            <a:r>
              <a:rPr lang="en-CA" altLang="en-US" sz="2800" dirty="0" smtClean="0"/>
              <a:t>Labs</a:t>
            </a:r>
            <a:endParaRPr lang="en-CA" altLang="en-US" sz="2800" dirty="0"/>
          </a:p>
          <a:p>
            <a:pPr>
              <a:lnSpc>
                <a:spcPct val="100000"/>
              </a:lnSpc>
              <a:spcBef>
                <a:spcPts val="0"/>
              </a:spcBef>
            </a:pPr>
            <a:r>
              <a:rPr lang="en-CA" altLang="en-US" sz="2800" dirty="0" smtClean="0"/>
              <a:t>Glucose, renal function, phosphate</a:t>
            </a:r>
          </a:p>
        </p:txBody>
      </p:sp>
      <p:sp>
        <p:nvSpPr>
          <p:cNvPr id="5" name="Shape 72"/>
          <p:cNvSpPr/>
          <p:nvPr/>
        </p:nvSpPr>
        <p:spPr>
          <a:xfrm>
            <a:off x="910970" y="2497223"/>
            <a:ext cx="11173827"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3">
            <a:extLst/>
          </a:blip>
          <a:srcRect r="30802" b="51271"/>
          <a:stretch>
            <a:fillRect/>
          </a:stretch>
        </p:blipFill>
        <p:spPr>
          <a:xfrm>
            <a:off x="10679502" y="194540"/>
            <a:ext cx="2910261" cy="1508226"/>
          </a:xfrm>
          <a:prstGeom prst="rect">
            <a:avLst/>
          </a:prstGeom>
          <a:ln w="12700">
            <a:miter lim="400000"/>
          </a:ln>
        </p:spPr>
      </p:pic>
      <p:pic>
        <p:nvPicPr>
          <p:cNvPr id="7" name="CCNLogo.png"/>
          <p:cNvPicPr/>
          <p:nvPr/>
        </p:nvPicPr>
        <p:blipFill>
          <a:blip r:embed="rId4">
            <a:extLst/>
          </a:blip>
          <a:stretch>
            <a:fillRect/>
          </a:stretch>
        </p:blipFill>
        <p:spPr>
          <a:xfrm>
            <a:off x="60169" y="194540"/>
            <a:ext cx="2370209" cy="939788"/>
          </a:xfrm>
          <a:prstGeom prst="rect">
            <a:avLst/>
          </a:prstGeom>
          <a:ln w="12700">
            <a:miter lim="400000"/>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674" y="194540"/>
            <a:ext cx="2209449" cy="1024839"/>
          </a:xfrm>
          <a:prstGeom prst="rect">
            <a:avLst/>
          </a:prstGeom>
        </p:spPr>
      </p:pic>
    </p:spTree>
    <p:extLst>
      <p:ext uri="{BB962C8B-B14F-4D97-AF65-F5344CB8AC3E}">
        <p14:creationId xmlns:p14="http://schemas.microsoft.com/office/powerpoint/2010/main" val="38139089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970844" y="1311442"/>
            <a:ext cx="11054080" cy="848482"/>
          </a:xfrm>
        </p:spPr>
        <p:txBody>
          <a:bodyPr>
            <a:normAutofit/>
          </a:bodyPr>
          <a:lstStyle/>
          <a:p>
            <a:r>
              <a:rPr lang="en-CA" altLang="en-US" sz="4400" b="1" cap="none" dirty="0">
                <a:solidFill>
                  <a:srgbClr val="0052E2"/>
                </a:solidFill>
                <a:latin typeface="Avenir Next Condensed"/>
              </a:rPr>
              <a:t>Outcomes</a:t>
            </a:r>
          </a:p>
        </p:txBody>
      </p:sp>
      <p:sp>
        <p:nvSpPr>
          <p:cNvPr id="76803" name="Content Placeholder 2"/>
          <p:cNvSpPr>
            <a:spLocks noGrp="1"/>
          </p:cNvSpPr>
          <p:nvPr>
            <p:ph idx="1"/>
          </p:nvPr>
        </p:nvSpPr>
        <p:spPr>
          <a:xfrm>
            <a:off x="982318" y="2834523"/>
            <a:ext cx="11462737" cy="6200539"/>
          </a:xfrm>
        </p:spPr>
        <p:txBody>
          <a:bodyPr>
            <a:noAutofit/>
          </a:bodyPr>
          <a:lstStyle/>
          <a:p>
            <a:pPr>
              <a:lnSpc>
                <a:spcPct val="100000"/>
              </a:lnSpc>
              <a:spcBef>
                <a:spcPts val="0"/>
              </a:spcBef>
            </a:pPr>
            <a:r>
              <a:rPr lang="en-CA" altLang="en-US" sz="3200" dirty="0" smtClean="0"/>
              <a:t>Limited outcomes collected in INS</a:t>
            </a:r>
          </a:p>
          <a:p>
            <a:pPr lvl="1">
              <a:lnSpc>
                <a:spcPct val="100000"/>
              </a:lnSpc>
              <a:spcBef>
                <a:spcPts val="0"/>
              </a:spcBef>
            </a:pPr>
            <a:r>
              <a:rPr lang="en-CA" altLang="en-US" sz="2800" dirty="0">
                <a:solidFill>
                  <a:schemeClr val="tx1"/>
                </a:solidFill>
              </a:rPr>
              <a:t>Nutritional adequacy</a:t>
            </a:r>
          </a:p>
          <a:p>
            <a:pPr lvl="1">
              <a:lnSpc>
                <a:spcPct val="100000"/>
              </a:lnSpc>
              <a:spcBef>
                <a:spcPts val="0"/>
              </a:spcBef>
            </a:pPr>
            <a:r>
              <a:rPr lang="en-CA" altLang="en-US" sz="2800" dirty="0" smtClean="0">
                <a:solidFill>
                  <a:schemeClr val="tx1"/>
                </a:solidFill>
              </a:rPr>
              <a:t>Persistent Organ Dysfunction PODS)</a:t>
            </a:r>
          </a:p>
          <a:p>
            <a:pPr lvl="2">
              <a:lnSpc>
                <a:spcPct val="100000"/>
              </a:lnSpc>
              <a:spcBef>
                <a:spcPts val="0"/>
              </a:spcBef>
            </a:pPr>
            <a:r>
              <a:rPr lang="en-CA" altLang="en-US" sz="2800" dirty="0" smtClean="0">
                <a:solidFill>
                  <a:schemeClr val="tx1"/>
                </a:solidFill>
              </a:rPr>
              <a:t>Use of vasopressors, RRT, ventilation</a:t>
            </a:r>
          </a:p>
          <a:p>
            <a:pPr lvl="1">
              <a:lnSpc>
                <a:spcPct val="100000"/>
              </a:lnSpc>
              <a:spcBef>
                <a:spcPts val="0"/>
              </a:spcBef>
            </a:pPr>
            <a:r>
              <a:rPr lang="en-CA" altLang="en-US" sz="2800" dirty="0" smtClean="0">
                <a:solidFill>
                  <a:schemeClr val="tx1"/>
                </a:solidFill>
              </a:rPr>
              <a:t>Duration of mechanical ventilation</a:t>
            </a:r>
          </a:p>
          <a:p>
            <a:pPr lvl="1">
              <a:lnSpc>
                <a:spcPct val="100000"/>
              </a:lnSpc>
              <a:spcBef>
                <a:spcPts val="0"/>
              </a:spcBef>
            </a:pPr>
            <a:r>
              <a:rPr lang="en-CA" altLang="en-US" sz="2800" dirty="0" smtClean="0">
                <a:solidFill>
                  <a:schemeClr val="tx1"/>
                </a:solidFill>
              </a:rPr>
              <a:t>Duration of ICU and Hospital stay</a:t>
            </a:r>
          </a:p>
          <a:p>
            <a:pPr lvl="1">
              <a:lnSpc>
                <a:spcPct val="100000"/>
              </a:lnSpc>
              <a:spcBef>
                <a:spcPts val="0"/>
              </a:spcBef>
            </a:pPr>
            <a:r>
              <a:rPr lang="en-CA" altLang="en-US" sz="2800" dirty="0" smtClean="0">
                <a:solidFill>
                  <a:schemeClr val="tx1"/>
                </a:solidFill>
              </a:rPr>
              <a:t>Hospital mortality</a:t>
            </a:r>
          </a:p>
          <a:p>
            <a:pPr lvl="1">
              <a:lnSpc>
                <a:spcPct val="100000"/>
              </a:lnSpc>
              <a:spcBef>
                <a:spcPts val="0"/>
              </a:spcBef>
            </a:pPr>
            <a:r>
              <a:rPr lang="en-CA" altLang="en-US" sz="2800" dirty="0" smtClean="0">
                <a:solidFill>
                  <a:schemeClr val="tx1"/>
                </a:solidFill>
              </a:rPr>
              <a:t>60-day mortality</a:t>
            </a:r>
          </a:p>
          <a:p>
            <a:pPr lvl="1">
              <a:lnSpc>
                <a:spcPct val="100000"/>
              </a:lnSpc>
              <a:spcBef>
                <a:spcPts val="0"/>
              </a:spcBef>
            </a:pPr>
            <a:r>
              <a:rPr lang="en-CA" altLang="en-US" sz="2800" dirty="0" smtClean="0">
                <a:solidFill>
                  <a:schemeClr val="tx1"/>
                </a:solidFill>
              </a:rPr>
              <a:t>Readmissions to ICU and Hospital within 60 days of enrollment</a:t>
            </a:r>
          </a:p>
          <a:p>
            <a:pPr lvl="1">
              <a:lnSpc>
                <a:spcPct val="100000"/>
              </a:lnSpc>
              <a:spcBef>
                <a:spcPts val="0"/>
              </a:spcBef>
            </a:pPr>
            <a:r>
              <a:rPr lang="en-CA" altLang="en-US" sz="2800" dirty="0" smtClean="0">
                <a:solidFill>
                  <a:schemeClr val="tx1"/>
                </a:solidFill>
              </a:rPr>
              <a:t>Discharge status</a:t>
            </a:r>
          </a:p>
          <a:p>
            <a:pPr lvl="1">
              <a:lnSpc>
                <a:spcPct val="100000"/>
              </a:lnSpc>
              <a:spcBef>
                <a:spcPts val="0"/>
              </a:spcBef>
            </a:pPr>
            <a:r>
              <a:rPr lang="en-CA" altLang="en-US" sz="2800" dirty="0" smtClean="0">
                <a:solidFill>
                  <a:schemeClr val="tx1"/>
                </a:solidFill>
              </a:rPr>
              <a:t>Time to discharge alive from hospital</a:t>
            </a:r>
          </a:p>
          <a:p>
            <a:pPr lvl="1">
              <a:lnSpc>
                <a:spcPct val="100000"/>
              </a:lnSpc>
              <a:spcBef>
                <a:spcPts val="0"/>
              </a:spcBef>
            </a:pPr>
            <a:endParaRPr lang="en-CA" altLang="en-US" sz="2800" dirty="0" smtClean="0">
              <a:solidFill>
                <a:schemeClr val="tx1"/>
              </a:solidFill>
            </a:endParaRPr>
          </a:p>
          <a:p>
            <a:pPr>
              <a:lnSpc>
                <a:spcPct val="100000"/>
              </a:lnSpc>
              <a:spcBef>
                <a:spcPts val="0"/>
              </a:spcBef>
            </a:pPr>
            <a:r>
              <a:rPr lang="en-CA" altLang="en-US" sz="3200" dirty="0" smtClean="0"/>
              <a:t>Addition of performance-based measures via sub-studies?</a:t>
            </a:r>
          </a:p>
          <a:p>
            <a:pPr lvl="1">
              <a:lnSpc>
                <a:spcPct val="100000"/>
              </a:lnSpc>
              <a:spcBef>
                <a:spcPts val="0"/>
              </a:spcBef>
            </a:pPr>
            <a:r>
              <a:rPr lang="en-CA" altLang="en-US" sz="2800" dirty="0" smtClean="0"/>
              <a:t>Hand grip strength? 6 MWD? 4ms?</a:t>
            </a:r>
          </a:p>
          <a:p>
            <a:pPr lvl="1">
              <a:lnSpc>
                <a:spcPct val="100000"/>
              </a:lnSpc>
              <a:spcBef>
                <a:spcPts val="0"/>
              </a:spcBef>
            </a:pPr>
            <a:r>
              <a:rPr lang="en-CA" altLang="en-US" sz="2800" dirty="0" smtClean="0"/>
              <a:t>Questionnaires asking ADLs/QOL at 3 and/or 6 months?</a:t>
            </a:r>
          </a:p>
        </p:txBody>
      </p:sp>
      <p:sp>
        <p:nvSpPr>
          <p:cNvPr id="5" name="Shape 72"/>
          <p:cNvSpPr/>
          <p:nvPr/>
        </p:nvSpPr>
        <p:spPr>
          <a:xfrm>
            <a:off x="910970" y="2497223"/>
            <a:ext cx="11173827"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3">
            <a:extLst/>
          </a:blip>
          <a:srcRect r="30802" b="51271"/>
          <a:stretch>
            <a:fillRect/>
          </a:stretch>
        </p:blipFill>
        <p:spPr>
          <a:xfrm>
            <a:off x="10679502" y="194540"/>
            <a:ext cx="2910261" cy="1508226"/>
          </a:xfrm>
          <a:prstGeom prst="rect">
            <a:avLst/>
          </a:prstGeom>
          <a:ln w="12700">
            <a:miter lim="400000"/>
          </a:ln>
        </p:spPr>
      </p:pic>
      <p:pic>
        <p:nvPicPr>
          <p:cNvPr id="7" name="CCNLogo.png"/>
          <p:cNvPicPr/>
          <p:nvPr/>
        </p:nvPicPr>
        <p:blipFill>
          <a:blip r:embed="rId4">
            <a:extLst/>
          </a:blip>
          <a:stretch>
            <a:fillRect/>
          </a:stretch>
        </p:blipFill>
        <p:spPr>
          <a:xfrm>
            <a:off x="60169" y="194540"/>
            <a:ext cx="2370209" cy="939788"/>
          </a:xfrm>
          <a:prstGeom prst="rect">
            <a:avLst/>
          </a:prstGeom>
          <a:ln w="12700">
            <a:miter lim="400000"/>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674" y="194540"/>
            <a:ext cx="2209449" cy="1024839"/>
          </a:xfrm>
          <a:prstGeom prst="rect">
            <a:avLst/>
          </a:prstGeom>
        </p:spPr>
      </p:pic>
    </p:spTree>
    <p:extLst>
      <p:ext uri="{BB962C8B-B14F-4D97-AF65-F5344CB8AC3E}">
        <p14:creationId xmlns:p14="http://schemas.microsoft.com/office/powerpoint/2010/main" val="40032066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970844" y="1323473"/>
            <a:ext cx="11054080" cy="1060739"/>
          </a:xfrm>
        </p:spPr>
        <p:txBody>
          <a:bodyPr>
            <a:normAutofit/>
          </a:bodyPr>
          <a:lstStyle/>
          <a:p>
            <a:r>
              <a:rPr lang="en-CA" altLang="en-US" sz="4000" b="1" cap="none" dirty="0" smtClean="0">
                <a:solidFill>
                  <a:srgbClr val="0052E2"/>
                </a:solidFill>
                <a:latin typeface="Avenir Next Condensed"/>
              </a:rPr>
              <a:t>Statistical Considerations</a:t>
            </a:r>
          </a:p>
        </p:txBody>
      </p:sp>
      <p:sp>
        <p:nvSpPr>
          <p:cNvPr id="40963" name="Content Placeholder 2"/>
          <p:cNvSpPr>
            <a:spLocks noGrp="1"/>
          </p:cNvSpPr>
          <p:nvPr>
            <p:ph idx="1"/>
          </p:nvPr>
        </p:nvSpPr>
        <p:spPr>
          <a:xfrm>
            <a:off x="970844" y="2831699"/>
            <a:ext cx="11352107" cy="5852160"/>
          </a:xfrm>
        </p:spPr>
        <p:txBody>
          <a:bodyPr>
            <a:normAutofit/>
          </a:bodyPr>
          <a:lstStyle/>
          <a:p>
            <a:r>
              <a:rPr lang="en-CA" altLang="en-US" sz="3200" dirty="0"/>
              <a:t>Large pragmatic trial with little effort to restrict participation of sites and patients nor standardize co-interventions will increase noise</a:t>
            </a:r>
          </a:p>
          <a:p>
            <a:r>
              <a:rPr lang="en-CA" altLang="en-US" sz="3200" dirty="0" smtClean="0"/>
              <a:t>Aim to have power to detect smaller </a:t>
            </a:r>
            <a:r>
              <a:rPr lang="en-CA" altLang="en-US" sz="3200" dirty="0"/>
              <a:t>treatment effects which will increase sample size </a:t>
            </a:r>
            <a:r>
              <a:rPr lang="en-CA" altLang="en-US" sz="3200" dirty="0" smtClean="0"/>
              <a:t>requirements</a:t>
            </a:r>
          </a:p>
          <a:p>
            <a:r>
              <a:rPr lang="en-CA" altLang="en-US" sz="3200" dirty="0" smtClean="0"/>
              <a:t>Need 4000 patients!</a:t>
            </a:r>
          </a:p>
          <a:p>
            <a:r>
              <a:rPr lang="en-CA" altLang="en-US" sz="3200" dirty="0" smtClean="0"/>
              <a:t>Final analysis will be intention-to-treat</a:t>
            </a:r>
            <a:endParaRPr lang="en-CA" altLang="en-US" sz="3200" dirty="0"/>
          </a:p>
        </p:txBody>
      </p:sp>
      <p:sp>
        <p:nvSpPr>
          <p:cNvPr id="5" name="Shape 72"/>
          <p:cNvSpPr/>
          <p:nvPr/>
        </p:nvSpPr>
        <p:spPr>
          <a:xfrm>
            <a:off x="970844" y="2384212"/>
            <a:ext cx="11173827"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2">
            <a:extLst/>
          </a:blip>
          <a:srcRect r="30802" b="51271"/>
          <a:stretch>
            <a:fillRect/>
          </a:stretch>
        </p:blipFill>
        <p:spPr>
          <a:xfrm>
            <a:off x="10679502" y="194540"/>
            <a:ext cx="2910261" cy="1508226"/>
          </a:xfrm>
          <a:prstGeom prst="rect">
            <a:avLst/>
          </a:prstGeom>
          <a:ln w="12700">
            <a:miter lim="400000"/>
          </a:ln>
        </p:spPr>
      </p:pic>
      <p:pic>
        <p:nvPicPr>
          <p:cNvPr id="7" name="CCNLogo.png"/>
          <p:cNvPicPr/>
          <p:nvPr/>
        </p:nvPicPr>
        <p:blipFill>
          <a:blip r:embed="rId3">
            <a:extLst/>
          </a:blip>
          <a:stretch>
            <a:fillRect/>
          </a:stretch>
        </p:blipFill>
        <p:spPr>
          <a:xfrm>
            <a:off x="60169" y="194540"/>
            <a:ext cx="2370209" cy="1035243"/>
          </a:xfrm>
          <a:prstGeom prst="rect">
            <a:avLst/>
          </a:prstGeom>
          <a:ln w="12700">
            <a:miter lim="400000"/>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674" y="194540"/>
            <a:ext cx="2209449" cy="1128933"/>
          </a:xfrm>
          <a:prstGeom prst="rect">
            <a:avLst/>
          </a:prstGeom>
        </p:spPr>
      </p:pic>
    </p:spTree>
    <p:extLst>
      <p:ext uri="{BB962C8B-B14F-4D97-AF65-F5344CB8AC3E}">
        <p14:creationId xmlns:p14="http://schemas.microsoft.com/office/powerpoint/2010/main" val="3099717364"/>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 name="TVScreen.png"/>
          <p:cNvPicPr/>
          <p:nvPr/>
        </p:nvPicPr>
        <p:blipFill>
          <a:blip r:embed="rId3">
            <a:extLst/>
          </a:blip>
          <a:stretch>
            <a:fillRect/>
          </a:stretch>
        </p:blipFill>
        <p:spPr>
          <a:xfrm>
            <a:off x="211066" y="1044824"/>
            <a:ext cx="12582668" cy="7549603"/>
          </a:xfrm>
          <a:prstGeom prst="rect">
            <a:avLst/>
          </a:prstGeom>
          <a:ln w="25400">
            <a:miter lim="400000"/>
          </a:ln>
          <a:effectLst>
            <a:reflection stA="25521" endPos="40000" dir="5400000" sy="-100000" algn="bl" rotWithShape="0"/>
          </a:effectLst>
        </p:spPr>
      </p:pic>
      <p:sp>
        <p:nvSpPr>
          <p:cNvPr id="445" name="Shape 445"/>
          <p:cNvSpPr/>
          <p:nvPr/>
        </p:nvSpPr>
        <p:spPr>
          <a:xfrm>
            <a:off x="821095" y="1357251"/>
            <a:ext cx="11363163" cy="6935291"/>
          </a:xfrm>
          <a:prstGeom prst="rect">
            <a:avLst/>
          </a:prstGeom>
          <a:solidFill>
            <a:srgbClr val="5A5F5E"/>
          </a:solidFill>
          <a:ln w="12700">
            <a:miter lim="400000"/>
          </a:ln>
        </p:spPr>
        <p:txBody>
          <a:bodyPr lIns="0" tIns="0" rIns="0" bIns="0" anchor="ctr"/>
          <a:lstStyle/>
          <a:p>
            <a:pPr lvl="0">
              <a:defRPr>
                <a:solidFill>
                  <a:srgbClr val="FFFFFF"/>
                </a:solidFill>
              </a:defRPr>
            </a:pPr>
            <a:endParaRPr/>
          </a:p>
        </p:txBody>
      </p:sp>
      <p:grpSp>
        <p:nvGrpSpPr>
          <p:cNvPr id="467" name="Group 467"/>
          <p:cNvGrpSpPr/>
          <p:nvPr/>
        </p:nvGrpSpPr>
        <p:grpSpPr>
          <a:xfrm>
            <a:off x="1869768" y="1347515"/>
            <a:ext cx="9366915" cy="7361261"/>
            <a:chOff x="-1528" y="0"/>
            <a:chExt cx="9366914" cy="7361260"/>
          </a:xfrm>
        </p:grpSpPr>
        <p:grpSp>
          <p:nvGrpSpPr>
            <p:cNvPr id="449" name="Group 449" descr="World Map"/>
            <p:cNvGrpSpPr/>
            <p:nvPr/>
          </p:nvGrpSpPr>
          <p:grpSpPr>
            <a:xfrm>
              <a:off x="0" y="953651"/>
              <a:ext cx="9257920" cy="5989788"/>
              <a:chOff x="0" y="0"/>
              <a:chExt cx="9257919" cy="5989787"/>
            </a:xfrm>
          </p:grpSpPr>
          <p:sp>
            <p:nvSpPr>
              <p:cNvPr id="447" name="Shape 447"/>
              <p:cNvSpPr/>
              <p:nvPr/>
            </p:nvSpPr>
            <p:spPr>
              <a:xfrm>
                <a:off x="0" y="0"/>
                <a:ext cx="9257920" cy="5989788"/>
              </a:xfrm>
              <a:prstGeom prst="rect">
                <a:avLst/>
              </a:prstGeom>
              <a:solidFill>
                <a:srgbClr val="3333FF"/>
              </a:solidFill>
              <a:ln w="12700" cap="flat">
                <a:noFill/>
                <a:miter lim="400000"/>
              </a:ln>
              <a:effectLst/>
            </p:spPr>
            <p:txBody>
              <a:bodyPr wrap="square" lIns="45719" tIns="45719" rIns="45719" bIns="45719" numCol="1" anchor="t">
                <a:noAutofit/>
              </a:bodyPr>
              <a:lstStyle/>
              <a:p>
                <a:pPr lvl="0" algn="l" defTabSz="914400">
                  <a:defRPr sz="2400">
                    <a:solidFill>
                      <a:srgbClr val="0000FF"/>
                    </a:solidFill>
                    <a:latin typeface="Times New Roman"/>
                    <a:ea typeface="Times New Roman"/>
                    <a:cs typeface="Times New Roman"/>
                    <a:sym typeface="Times New Roman"/>
                  </a:defRPr>
                </a:pPr>
                <a:endParaRPr/>
              </a:p>
            </p:txBody>
          </p:sp>
          <p:pic>
            <p:nvPicPr>
              <p:cNvPr id="448" name="World Map.png"/>
              <p:cNvPicPr/>
              <p:nvPr/>
            </p:nvPicPr>
            <p:blipFill>
              <a:blip r:embed="rId4">
                <a:extLst/>
              </a:blip>
              <a:srcRect t="445"/>
              <a:stretch>
                <a:fillRect/>
              </a:stretch>
            </p:blipFill>
            <p:spPr>
              <a:xfrm>
                <a:off x="0" y="0"/>
                <a:ext cx="9257920" cy="5989788"/>
              </a:xfrm>
              <a:prstGeom prst="rect">
                <a:avLst/>
              </a:prstGeom>
              <a:ln w="12700" cap="flat">
                <a:noFill/>
                <a:miter lim="400000"/>
              </a:ln>
              <a:effectLst/>
            </p:spPr>
          </p:pic>
        </p:grpSp>
        <p:sp>
          <p:nvSpPr>
            <p:cNvPr id="450" name="Shape 450"/>
            <p:cNvSpPr/>
            <p:nvPr/>
          </p:nvSpPr>
          <p:spPr>
            <a:xfrm>
              <a:off x="1234389" y="1697284"/>
              <a:ext cx="1425120" cy="325868"/>
            </a:xfrm>
            <a:prstGeom prst="rect">
              <a:avLst/>
            </a:prstGeom>
            <a:solidFill>
              <a:srgbClr val="3333FF"/>
            </a:solid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no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sz="1200" b="1">
                  <a:solidFill>
                    <a:srgbClr val="FFFF66"/>
                  </a:solidFill>
                </a:rPr>
                <a:t>Canada: 95</a:t>
              </a:r>
            </a:p>
          </p:txBody>
        </p:sp>
        <p:sp>
          <p:nvSpPr>
            <p:cNvPr id="451" name="Shape 451"/>
            <p:cNvSpPr/>
            <p:nvPr/>
          </p:nvSpPr>
          <p:spPr>
            <a:xfrm>
              <a:off x="657912" y="2815950"/>
              <a:ext cx="1260106" cy="325867"/>
            </a:xfrm>
            <a:prstGeom prst="rect">
              <a:avLst/>
            </a:prstGeom>
            <a:solidFill>
              <a:srgbClr val="3333FF"/>
            </a:solid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no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sz="1200" b="1">
                  <a:solidFill>
                    <a:srgbClr val="FFFF66"/>
                  </a:solidFill>
                </a:rPr>
                <a:t>USA: 225</a:t>
              </a:r>
            </a:p>
          </p:txBody>
        </p:sp>
        <p:sp>
          <p:nvSpPr>
            <p:cNvPr id="452" name="Shape 452"/>
            <p:cNvSpPr/>
            <p:nvPr/>
          </p:nvSpPr>
          <p:spPr>
            <a:xfrm>
              <a:off x="7399906" y="5076854"/>
              <a:ext cx="1738004" cy="565887"/>
            </a:xfrm>
            <a:prstGeom prst="rect">
              <a:avLst/>
            </a:prstGeom>
            <a:solidFill>
              <a:srgbClr val="3333FF"/>
            </a:solid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no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sz="1200" b="1">
                  <a:solidFill>
                    <a:srgbClr val="FFFF66"/>
                  </a:solidFill>
                </a:rPr>
                <a:t>Australia: 73 New Zealand: 8</a:t>
              </a:r>
            </a:p>
          </p:txBody>
        </p:sp>
        <p:sp>
          <p:nvSpPr>
            <p:cNvPr id="453" name="Shape 453"/>
            <p:cNvSpPr/>
            <p:nvPr/>
          </p:nvSpPr>
          <p:spPr>
            <a:xfrm>
              <a:off x="3827463" y="2749516"/>
              <a:ext cx="1542988" cy="565887"/>
            </a:xfrm>
            <a:prstGeom prst="rect">
              <a:avLst/>
            </a:prstGeom>
            <a:solidFill>
              <a:srgbClr val="3333FF"/>
            </a:solid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no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sz="1200" b="1">
                  <a:solidFill>
                    <a:srgbClr val="FFFF66"/>
                  </a:solidFill>
                </a:rPr>
                <a:t>Europe and Africa: 109</a:t>
              </a:r>
            </a:p>
          </p:txBody>
        </p:sp>
        <p:sp>
          <p:nvSpPr>
            <p:cNvPr id="454" name="Shape 454"/>
            <p:cNvSpPr/>
            <p:nvPr/>
          </p:nvSpPr>
          <p:spPr>
            <a:xfrm>
              <a:off x="1945877" y="4881837"/>
              <a:ext cx="1384403" cy="565887"/>
            </a:xfrm>
            <a:prstGeom prst="rect">
              <a:avLst/>
            </a:prstGeom>
            <a:solidFill>
              <a:srgbClr val="3333FF"/>
            </a:solid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no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sz="1200" b="1">
                  <a:solidFill>
                    <a:srgbClr val="FFFF66"/>
                  </a:solidFill>
                </a:rPr>
                <a:t>Latin America: 53</a:t>
              </a:r>
            </a:p>
          </p:txBody>
        </p:sp>
        <p:sp>
          <p:nvSpPr>
            <p:cNvPr id="455" name="Shape 455"/>
            <p:cNvSpPr/>
            <p:nvPr/>
          </p:nvSpPr>
          <p:spPr>
            <a:xfrm>
              <a:off x="5940498" y="3548868"/>
              <a:ext cx="1238676" cy="325867"/>
            </a:xfrm>
            <a:prstGeom prst="rect">
              <a:avLst/>
            </a:prstGeom>
            <a:solidFill>
              <a:srgbClr val="3333FF"/>
            </a:solid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no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sz="1200" b="1">
                  <a:solidFill>
                    <a:srgbClr val="FFFF66"/>
                  </a:solidFill>
                </a:rPr>
                <a:t>Asia: 145</a:t>
              </a:r>
            </a:p>
          </p:txBody>
        </p:sp>
        <p:sp>
          <p:nvSpPr>
            <p:cNvPr id="456" name="Shape 456"/>
            <p:cNvSpPr/>
            <p:nvPr/>
          </p:nvSpPr>
          <p:spPr>
            <a:xfrm>
              <a:off x="2076602" y="3107403"/>
              <a:ext cx="308599" cy="308597"/>
            </a:xfrm>
            <a:custGeom>
              <a:avLst/>
              <a:gdLst/>
              <a:ahLst/>
              <a:cxnLst>
                <a:cxn ang="0">
                  <a:pos x="wd2" y="hd2"/>
                </a:cxn>
                <a:cxn ang="5400000">
                  <a:pos x="wd2" y="hd2"/>
                </a:cxn>
                <a:cxn ang="10800000">
                  <a:pos x="wd2" y="hd2"/>
                </a:cxn>
                <a:cxn ang="16200000">
                  <a:pos x="wd2" y="hd2"/>
                </a:cxn>
              </a:cxnLst>
              <a:rect l="0" t="0" r="r" b="b"/>
              <a:pathLst>
                <a:path w="21600" h="21600" extrusionOk="0">
                  <a:moveTo>
                    <a:pt x="0" y="8250"/>
                  </a:moveTo>
                  <a:lnTo>
                    <a:pt x="8251" y="8251"/>
                  </a:lnTo>
                  <a:lnTo>
                    <a:pt x="10800" y="0"/>
                  </a:lnTo>
                  <a:lnTo>
                    <a:pt x="13349" y="8251"/>
                  </a:lnTo>
                  <a:lnTo>
                    <a:pt x="21600" y="8250"/>
                  </a:lnTo>
                  <a:lnTo>
                    <a:pt x="14925" y="13350"/>
                  </a:lnTo>
                  <a:lnTo>
                    <a:pt x="17475" y="21600"/>
                  </a:lnTo>
                  <a:lnTo>
                    <a:pt x="10800" y="16501"/>
                  </a:lnTo>
                  <a:lnTo>
                    <a:pt x="4125" y="21600"/>
                  </a:lnTo>
                  <a:lnTo>
                    <a:pt x="6675" y="13350"/>
                  </a:lnTo>
                  <a:lnTo>
                    <a:pt x="0" y="8250"/>
                  </a:lnTo>
                  <a:close/>
                </a:path>
              </a:pathLst>
            </a:custGeom>
            <a:solidFill>
              <a:srgbClr val="DB1741"/>
            </a:solidFill>
            <a:ln w="9525" cap="flat">
              <a:solidFill>
                <a:srgbClr val="000000"/>
              </a:solidFill>
              <a:prstDash val="solid"/>
              <a:miter lim="800000"/>
            </a:ln>
            <a:effectLst/>
          </p:spPr>
          <p:txBody>
            <a:bodyPr wrap="square" lIns="45719" tIns="45719" rIns="45719" bIns="45719" numCol="1" anchor="ctr">
              <a:noAutofit/>
            </a:bodyPr>
            <a:lstStyle/>
            <a:p>
              <a:pPr lvl="0" algn="l" defTabSz="914400">
                <a:defRPr sz="2400">
                  <a:solidFill>
                    <a:srgbClr val="44546A"/>
                  </a:solidFill>
                  <a:latin typeface="Arial"/>
                  <a:ea typeface="Arial"/>
                  <a:cs typeface="Arial"/>
                  <a:sym typeface="Arial"/>
                </a:defRPr>
              </a:pPr>
              <a:endParaRPr/>
            </a:p>
          </p:txBody>
        </p:sp>
        <p:sp>
          <p:nvSpPr>
            <p:cNvPr id="457" name="Shape 457"/>
            <p:cNvSpPr/>
            <p:nvPr/>
          </p:nvSpPr>
          <p:spPr>
            <a:xfrm>
              <a:off x="-1528" y="0"/>
              <a:ext cx="9366914" cy="96343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noAutofit/>
            </a:bodyPr>
            <a:lstStyle/>
            <a:p>
              <a:pPr lvl="0" defTabSz="914400">
                <a:defRPr sz="1800">
                  <a:solidFill>
                    <a:srgbClr val="000000"/>
                  </a:solidFill>
                </a:defRPr>
              </a:pPr>
              <a:endParaRPr sz="2100" dirty="0">
                <a:latin typeface="Calibri"/>
                <a:ea typeface="Calibri"/>
                <a:cs typeface="Calibri"/>
                <a:sym typeface="Calibri"/>
              </a:endParaRPr>
            </a:p>
            <a:p>
              <a:pPr lvl="0" algn="l" defTabSz="457200">
                <a:lnSpc>
                  <a:spcPct val="120000"/>
                </a:lnSpc>
                <a:defRPr sz="1800">
                  <a:solidFill>
                    <a:srgbClr val="000000"/>
                  </a:solidFill>
                </a:defRPr>
              </a:pPr>
              <a:r>
                <a:rPr sz="2500" dirty="0">
                  <a:solidFill>
                    <a:srgbClr val="FFFFFF"/>
                  </a:solidFill>
                  <a:latin typeface="Avenir Book"/>
                  <a:ea typeface="Avenir Book"/>
                  <a:cs typeface="Avenir Book"/>
                  <a:sym typeface="Avenir Book"/>
                </a:rPr>
                <a:t>Participation Across the 5 Years of the Survey : 708 Distinct ICUs</a:t>
              </a:r>
            </a:p>
          </p:txBody>
        </p:sp>
        <p:grpSp>
          <p:nvGrpSpPr>
            <p:cNvPr id="460" name="Group 460"/>
            <p:cNvGrpSpPr/>
            <p:nvPr/>
          </p:nvGrpSpPr>
          <p:grpSpPr>
            <a:xfrm>
              <a:off x="0" y="3787174"/>
              <a:ext cx="1933020" cy="2797950"/>
              <a:chOff x="0" y="0"/>
              <a:chExt cx="1933019" cy="2797948"/>
            </a:xfrm>
          </p:grpSpPr>
          <p:sp>
            <p:nvSpPr>
              <p:cNvPr id="458" name="Shape 458"/>
              <p:cNvSpPr/>
              <p:nvPr/>
            </p:nvSpPr>
            <p:spPr>
              <a:xfrm>
                <a:off x="0" y="158156"/>
                <a:ext cx="1933020" cy="24816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00" y="21600"/>
                    </a:lnTo>
                    <a:lnTo>
                      <a:pt x="14400" y="12902"/>
                    </a:lnTo>
                    <a:lnTo>
                      <a:pt x="15347" y="12902"/>
                    </a:lnTo>
                    <a:lnTo>
                      <a:pt x="15347" y="15005"/>
                    </a:lnTo>
                    <a:lnTo>
                      <a:pt x="21600" y="10800"/>
                    </a:lnTo>
                    <a:lnTo>
                      <a:pt x="15347" y="6595"/>
                    </a:lnTo>
                    <a:lnTo>
                      <a:pt x="15347" y="8698"/>
                    </a:lnTo>
                    <a:lnTo>
                      <a:pt x="14400" y="8698"/>
                    </a:lnTo>
                    <a:lnTo>
                      <a:pt x="14400" y="0"/>
                    </a:lnTo>
                    <a:close/>
                  </a:path>
                </a:pathLst>
              </a:custGeom>
              <a:solidFill>
                <a:srgbClr val="FFFF99"/>
              </a:solidFill>
              <a:ln w="9525" cap="flat">
                <a:solidFill>
                  <a:srgbClr val="000000"/>
                </a:solidFill>
                <a:prstDash val="solid"/>
                <a:round/>
              </a:ln>
              <a:effectLst/>
            </p:spPr>
            <p:txBody>
              <a:bodyPr wrap="square" lIns="45719" tIns="45719" rIns="45719" bIns="45719" numCol="1" anchor="ctr">
                <a:noAutofit/>
              </a:bodyPr>
              <a:lstStyle/>
              <a:p>
                <a:pPr lvl="0" defTabSz="457200">
                  <a:defRPr sz="1000" b="1">
                    <a:solidFill>
                      <a:srgbClr val="000000"/>
                    </a:solidFill>
                    <a:latin typeface="Century Gothic"/>
                    <a:ea typeface="Century Gothic"/>
                    <a:cs typeface="Century Gothic"/>
                    <a:sym typeface="Century Gothic"/>
                  </a:defRPr>
                </a:pPr>
                <a:endParaRPr/>
              </a:p>
            </p:txBody>
          </p:sp>
          <p:sp>
            <p:nvSpPr>
              <p:cNvPr id="459" name="Shape 459"/>
              <p:cNvSpPr/>
              <p:nvPr/>
            </p:nvSpPr>
            <p:spPr>
              <a:xfrm>
                <a:off x="11752" y="0"/>
                <a:ext cx="1265176" cy="27979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noAutofit/>
              </a:bodyPr>
              <a:lstStyle/>
              <a:p>
                <a:pPr lvl="0" defTabSz="457200">
                  <a:defRPr sz="1800">
                    <a:solidFill>
                      <a:srgbClr val="000000"/>
                    </a:solidFill>
                  </a:defRPr>
                </a:pP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Colombia:19</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Brazil:10</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Argentina:7</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Uruguay:5</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Mexico: 3</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Chile:3</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Venezuela:2</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Peru:1</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Paraguay:1</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El Salvador:1</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Puerto Rico:1</a:t>
                </a:r>
                <a:endParaRPr sz="1000" b="1">
                  <a:latin typeface="Calibri"/>
                  <a:ea typeface="Calibri"/>
                  <a:cs typeface="Calibri"/>
                  <a:sym typeface="Calibri"/>
                </a:endParaRPr>
              </a:p>
            </p:txBody>
          </p:sp>
        </p:grpSp>
        <p:grpSp>
          <p:nvGrpSpPr>
            <p:cNvPr id="463" name="Group 463"/>
            <p:cNvGrpSpPr/>
            <p:nvPr/>
          </p:nvGrpSpPr>
          <p:grpSpPr>
            <a:xfrm>
              <a:off x="3471719" y="3340994"/>
              <a:ext cx="2042315" cy="4020266"/>
              <a:chOff x="0" y="0"/>
              <a:chExt cx="2042314" cy="4020265"/>
            </a:xfrm>
          </p:grpSpPr>
          <p:sp>
            <p:nvSpPr>
              <p:cNvPr id="461" name="Shape 461"/>
              <p:cNvSpPr/>
              <p:nvPr/>
            </p:nvSpPr>
            <p:spPr>
              <a:xfrm>
                <a:off x="0" y="0"/>
                <a:ext cx="2042315" cy="3602445"/>
              </a:xfrm>
              <a:custGeom>
                <a:avLst/>
                <a:gdLst/>
                <a:ahLst/>
                <a:cxnLst>
                  <a:cxn ang="0">
                    <a:pos x="wd2" y="hd2"/>
                  </a:cxn>
                  <a:cxn ang="5400000">
                    <a:pos x="wd2" y="hd2"/>
                  </a:cxn>
                  <a:cxn ang="10800000">
                    <a:pos x="wd2" y="hd2"/>
                  </a:cxn>
                  <a:cxn ang="16200000">
                    <a:pos x="wd2" y="hd2"/>
                  </a:cxn>
                </a:cxnLst>
                <a:rect l="0" t="0" r="r" b="b"/>
                <a:pathLst>
                  <a:path w="21600" h="21600" extrusionOk="0">
                    <a:moveTo>
                      <a:pt x="0" y="3358"/>
                    </a:moveTo>
                    <a:lnTo>
                      <a:pt x="7696" y="3358"/>
                    </a:lnTo>
                    <a:lnTo>
                      <a:pt x="7696" y="2435"/>
                    </a:lnTo>
                    <a:lnTo>
                      <a:pt x="2521" y="2435"/>
                    </a:lnTo>
                    <a:lnTo>
                      <a:pt x="10800" y="0"/>
                    </a:lnTo>
                    <a:lnTo>
                      <a:pt x="19079" y="2435"/>
                    </a:lnTo>
                    <a:lnTo>
                      <a:pt x="13904" y="2435"/>
                    </a:lnTo>
                    <a:lnTo>
                      <a:pt x="13904" y="3358"/>
                    </a:lnTo>
                    <a:lnTo>
                      <a:pt x="21600" y="3358"/>
                    </a:lnTo>
                    <a:lnTo>
                      <a:pt x="21600" y="21600"/>
                    </a:lnTo>
                    <a:lnTo>
                      <a:pt x="0" y="21600"/>
                    </a:lnTo>
                    <a:close/>
                  </a:path>
                </a:pathLst>
              </a:custGeom>
              <a:solidFill>
                <a:srgbClr val="FFFF99"/>
              </a:solidFill>
              <a:ln w="9525" cap="flat">
                <a:solidFill>
                  <a:srgbClr val="000000"/>
                </a:solidFill>
                <a:prstDash val="solid"/>
                <a:round/>
              </a:ln>
              <a:effectLst/>
            </p:spPr>
            <p:txBody>
              <a:bodyPr wrap="square" lIns="45719" tIns="45719" rIns="45719" bIns="45719" numCol="1" anchor="ctr">
                <a:noAutofit/>
              </a:bodyPr>
              <a:lstStyle/>
              <a:p>
                <a:pPr lvl="0" defTabSz="457200">
                  <a:defRPr sz="1200" b="1">
                    <a:solidFill>
                      <a:srgbClr val="000000"/>
                    </a:solidFill>
                    <a:latin typeface="Century Gothic"/>
                    <a:ea typeface="Century Gothic"/>
                    <a:cs typeface="Century Gothic"/>
                    <a:sym typeface="Century Gothic"/>
                  </a:defRPr>
                </a:pPr>
                <a:endParaRPr/>
              </a:p>
            </p:txBody>
          </p:sp>
          <p:sp>
            <p:nvSpPr>
              <p:cNvPr id="462" name="Shape 462"/>
              <p:cNvSpPr/>
              <p:nvPr/>
            </p:nvSpPr>
            <p:spPr>
              <a:xfrm>
                <a:off x="198249" y="142225"/>
                <a:ext cx="1645816" cy="38780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noAutofit/>
              </a:bodyPr>
              <a:lstStyle/>
              <a:p>
                <a:pPr lvl="0" defTabSz="457200">
                  <a:defRPr sz="1800">
                    <a:solidFill>
                      <a:srgbClr val="000000"/>
                    </a:solidFill>
                  </a:defRPr>
                </a:pPr>
                <a:endParaRPr sz="1200" b="1">
                  <a:latin typeface="Calibri"/>
                  <a:ea typeface="Calibri"/>
                  <a:cs typeface="Calibri"/>
                  <a:sym typeface="Calibri"/>
                </a:endParaRPr>
              </a:p>
              <a:p>
                <a:pPr lvl="0" defTabSz="457200">
                  <a:defRPr sz="1800">
                    <a:solidFill>
                      <a:srgbClr val="000000"/>
                    </a:solidFill>
                  </a:defRPr>
                </a:pP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UK: 37</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Turkey: 11</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Ireland: 12</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Italy: 9</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Norway: 8</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South Africa: 13</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Switzerland: 4</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Spain: 4</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Slovenia:1</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Sweden: 3</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Czech Republic:3</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Austria:2</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Portugal:1</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France:1</a:t>
                </a:r>
                <a:endParaRPr sz="1000" b="1">
                  <a:latin typeface="Calibri"/>
                  <a:ea typeface="Calibri"/>
                  <a:cs typeface="Calibri"/>
                  <a:sym typeface="Calibri"/>
                </a:endParaRPr>
              </a:p>
              <a:p>
                <a:pPr lvl="0" defTabSz="457200">
                  <a:defRPr sz="1800">
                    <a:solidFill>
                      <a:srgbClr val="000000"/>
                    </a:solidFill>
                  </a:defRPr>
                </a:pPr>
                <a:endParaRPr sz="1000" b="1">
                  <a:latin typeface="Calibri"/>
                  <a:ea typeface="Calibri"/>
                  <a:cs typeface="Calibri"/>
                  <a:sym typeface="Calibri"/>
                </a:endParaRPr>
              </a:p>
            </p:txBody>
          </p:sp>
        </p:grpSp>
        <p:grpSp>
          <p:nvGrpSpPr>
            <p:cNvPr id="466" name="Group 466"/>
            <p:cNvGrpSpPr/>
            <p:nvPr/>
          </p:nvGrpSpPr>
          <p:grpSpPr>
            <a:xfrm>
              <a:off x="5786199" y="3857465"/>
              <a:ext cx="1467981" cy="3085975"/>
              <a:chOff x="0" y="0"/>
              <a:chExt cx="1467980" cy="3085973"/>
            </a:xfrm>
          </p:grpSpPr>
          <p:sp>
            <p:nvSpPr>
              <p:cNvPr id="464" name="Shape 464"/>
              <p:cNvSpPr/>
              <p:nvPr/>
            </p:nvSpPr>
            <p:spPr>
              <a:xfrm>
                <a:off x="0" y="-1"/>
                <a:ext cx="1467981" cy="3085974"/>
              </a:xfrm>
              <a:custGeom>
                <a:avLst/>
                <a:gdLst/>
                <a:ahLst/>
                <a:cxnLst>
                  <a:cxn ang="0">
                    <a:pos x="wd2" y="hd2"/>
                  </a:cxn>
                  <a:cxn ang="5400000">
                    <a:pos x="wd2" y="hd2"/>
                  </a:cxn>
                  <a:cxn ang="10800000">
                    <a:pos x="wd2" y="hd2"/>
                  </a:cxn>
                  <a:cxn ang="16200000">
                    <a:pos x="wd2" y="hd2"/>
                  </a:cxn>
                </a:cxnLst>
                <a:rect l="0" t="0" r="r" b="b"/>
                <a:pathLst>
                  <a:path w="21600" h="21600" extrusionOk="0">
                    <a:moveTo>
                      <a:pt x="0" y="2950"/>
                    </a:moveTo>
                    <a:lnTo>
                      <a:pt x="8535" y="2950"/>
                    </a:lnTo>
                    <a:lnTo>
                      <a:pt x="8535" y="2208"/>
                    </a:lnTo>
                    <a:lnTo>
                      <a:pt x="2521" y="2208"/>
                    </a:lnTo>
                    <a:lnTo>
                      <a:pt x="10800" y="0"/>
                    </a:lnTo>
                    <a:lnTo>
                      <a:pt x="19079" y="2208"/>
                    </a:lnTo>
                    <a:lnTo>
                      <a:pt x="13065" y="2208"/>
                    </a:lnTo>
                    <a:lnTo>
                      <a:pt x="13065" y="2950"/>
                    </a:lnTo>
                    <a:lnTo>
                      <a:pt x="21600" y="2950"/>
                    </a:lnTo>
                    <a:lnTo>
                      <a:pt x="21600" y="21600"/>
                    </a:lnTo>
                    <a:lnTo>
                      <a:pt x="0" y="21600"/>
                    </a:lnTo>
                    <a:close/>
                  </a:path>
                </a:pathLst>
              </a:custGeom>
              <a:solidFill>
                <a:srgbClr val="FFFF99"/>
              </a:solidFill>
              <a:ln w="9525" cap="flat">
                <a:solidFill>
                  <a:srgbClr val="000000"/>
                </a:solidFill>
                <a:prstDash val="solid"/>
                <a:round/>
              </a:ln>
              <a:effectLst/>
            </p:spPr>
            <p:txBody>
              <a:bodyPr wrap="square" lIns="45719" tIns="45719" rIns="45719" bIns="45719" numCol="1" anchor="ctr">
                <a:noAutofit/>
              </a:bodyPr>
              <a:lstStyle/>
              <a:p>
                <a:pPr lvl="0" defTabSz="457200">
                  <a:defRPr sz="1000" b="1">
                    <a:solidFill>
                      <a:srgbClr val="000000"/>
                    </a:solidFill>
                    <a:latin typeface="Century Gothic"/>
                    <a:ea typeface="Century Gothic"/>
                    <a:cs typeface="Century Gothic"/>
                    <a:sym typeface="Century Gothic"/>
                  </a:defRPr>
                </a:pPr>
                <a:endParaRPr/>
              </a:p>
            </p:txBody>
          </p:sp>
          <p:sp>
            <p:nvSpPr>
              <p:cNvPr id="465" name="Shape 465"/>
              <p:cNvSpPr/>
              <p:nvPr/>
            </p:nvSpPr>
            <p:spPr>
              <a:xfrm>
                <a:off x="32842" y="457609"/>
                <a:ext cx="1402297" cy="25922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noAutofit/>
              </a:bodyPr>
              <a:lstStyle/>
              <a:p>
                <a:pPr lvl="0" defTabSz="457200">
                  <a:defRPr sz="1800">
                    <a:solidFill>
                      <a:srgbClr val="000000"/>
                    </a:solidFill>
                  </a:defRPr>
                </a:pPr>
                <a:r>
                  <a:rPr sz="1000" b="1">
                    <a:latin typeface="Century Gothic"/>
                    <a:ea typeface="Century Gothic"/>
                    <a:cs typeface="Century Gothic"/>
                    <a:sym typeface="Century Gothic"/>
                  </a:rPr>
                  <a:t>China: 38</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Japan: 43</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India: 36</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Taiwan:5</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Singapore: 11</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Saudi Arabia:2</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Philippines:2</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Iran : 2</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Thailand: 2</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UAE:1</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Malaysia:2</a:t>
                </a:r>
                <a:endParaRPr sz="1000" b="1">
                  <a:latin typeface="Calibri"/>
                  <a:ea typeface="Calibri"/>
                  <a:cs typeface="Calibri"/>
                  <a:sym typeface="Calibri"/>
                </a:endParaRPr>
              </a:p>
              <a:p>
                <a:pPr lvl="0" defTabSz="457200">
                  <a:defRPr sz="1800">
                    <a:solidFill>
                      <a:srgbClr val="000000"/>
                    </a:solidFill>
                  </a:defRPr>
                </a:pPr>
                <a:r>
                  <a:rPr sz="1000" b="1">
                    <a:latin typeface="Century Gothic"/>
                    <a:ea typeface="Century Gothic"/>
                    <a:cs typeface="Century Gothic"/>
                    <a:sym typeface="Century Gothic"/>
                  </a:rPr>
                  <a:t>Indonesia:1</a:t>
                </a:r>
              </a:p>
            </p:txBody>
          </p:sp>
        </p:grpSp>
      </p:grpSp>
      <p:pic>
        <p:nvPicPr>
          <p:cNvPr id="468" name="CCNLogo.png"/>
          <p:cNvPicPr/>
          <p:nvPr/>
        </p:nvPicPr>
        <p:blipFill>
          <a:blip r:embed="rId5">
            <a:extLst/>
          </a:blip>
          <a:stretch>
            <a:fillRect/>
          </a:stretch>
        </p:blipFill>
        <p:spPr>
          <a:xfrm>
            <a:off x="8876055" y="2399929"/>
            <a:ext cx="2360628" cy="630526"/>
          </a:xfrm>
          <a:prstGeom prst="rect">
            <a:avLst/>
          </a:prstGeom>
          <a:ln w="12700">
            <a:miter lim="400000"/>
          </a:ln>
        </p:spPr>
      </p:pic>
      <p:pic>
        <p:nvPicPr>
          <p:cNvPr id="28" name="CCNLogo.png"/>
          <p:cNvPicPr/>
          <p:nvPr/>
        </p:nvPicPr>
        <p:blipFill>
          <a:blip r:embed="rId5">
            <a:extLst/>
          </a:blip>
          <a:stretch>
            <a:fillRect/>
          </a:stretch>
        </p:blipFill>
        <p:spPr>
          <a:xfrm>
            <a:off x="60169" y="194540"/>
            <a:ext cx="2213799" cy="804396"/>
          </a:xfrm>
          <a:prstGeom prst="rect">
            <a:avLst/>
          </a:prstGeom>
          <a:ln w="12700">
            <a:miter lim="400000"/>
          </a:ln>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675" y="194540"/>
            <a:ext cx="2063648" cy="1149863"/>
          </a:xfrm>
          <a:prstGeom prst="rect">
            <a:avLst/>
          </a:prstGeom>
        </p:spPr>
      </p:pic>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975357" y="1425643"/>
            <a:ext cx="11054080" cy="735619"/>
          </a:xfrm>
        </p:spPr>
        <p:txBody>
          <a:bodyPr>
            <a:normAutofit/>
          </a:bodyPr>
          <a:lstStyle/>
          <a:p>
            <a:r>
              <a:rPr lang="en-CA" altLang="en-US" sz="4400" b="1" cap="none" dirty="0" smtClean="0">
                <a:solidFill>
                  <a:srgbClr val="0052E2"/>
                </a:solidFill>
                <a:latin typeface="Avenir Next Condensed"/>
              </a:rPr>
              <a:t>Ethical Issues</a:t>
            </a:r>
          </a:p>
        </p:txBody>
      </p:sp>
      <p:sp>
        <p:nvSpPr>
          <p:cNvPr id="46083" name="Content Placeholder 2"/>
          <p:cNvSpPr>
            <a:spLocks noGrp="1"/>
          </p:cNvSpPr>
          <p:nvPr>
            <p:ph idx="1"/>
          </p:nvPr>
        </p:nvSpPr>
        <p:spPr>
          <a:xfrm>
            <a:off x="666041" y="2847062"/>
            <a:ext cx="11672711" cy="6285653"/>
          </a:xfrm>
        </p:spPr>
        <p:txBody>
          <a:bodyPr>
            <a:noAutofit/>
          </a:bodyPr>
          <a:lstStyle/>
          <a:p>
            <a:pPr>
              <a:lnSpc>
                <a:spcPct val="100000"/>
              </a:lnSpc>
              <a:spcBef>
                <a:spcPts val="0"/>
              </a:spcBef>
            </a:pPr>
            <a:r>
              <a:rPr lang="en-CA" altLang="en-US" sz="2800" dirty="0"/>
              <a:t>Obtaining informed consent will also be a </a:t>
            </a:r>
            <a:r>
              <a:rPr lang="en-CA" altLang="en-US" sz="2800" dirty="0" smtClean="0"/>
              <a:t>barrier.</a:t>
            </a:r>
          </a:p>
          <a:p>
            <a:pPr>
              <a:lnSpc>
                <a:spcPct val="100000"/>
              </a:lnSpc>
              <a:spcBef>
                <a:spcPts val="0"/>
              </a:spcBef>
            </a:pPr>
            <a:endParaRPr lang="en-CA" altLang="en-US" sz="2000" dirty="0"/>
          </a:p>
          <a:p>
            <a:pPr>
              <a:lnSpc>
                <a:spcPct val="100000"/>
              </a:lnSpc>
              <a:spcBef>
                <a:spcPts val="0"/>
              </a:spcBef>
            </a:pPr>
            <a:r>
              <a:rPr lang="en-CA" altLang="en-US" sz="2800" dirty="0"/>
              <a:t>Waiver of informed consent </a:t>
            </a:r>
            <a:r>
              <a:rPr lang="en-CA" altLang="en-US" sz="2800" dirty="0" smtClean="0"/>
              <a:t>possible?  (Yes, for 2 sites in the USA so far)</a:t>
            </a:r>
          </a:p>
          <a:p>
            <a:pPr>
              <a:lnSpc>
                <a:spcPct val="100000"/>
              </a:lnSpc>
              <a:spcBef>
                <a:spcPts val="0"/>
              </a:spcBef>
            </a:pPr>
            <a:endParaRPr lang="en-CA" altLang="en-US" sz="2000" dirty="0"/>
          </a:p>
          <a:p>
            <a:pPr>
              <a:lnSpc>
                <a:spcPct val="100000"/>
              </a:lnSpc>
              <a:spcBef>
                <a:spcPts val="0"/>
              </a:spcBef>
            </a:pPr>
            <a:r>
              <a:rPr lang="en-CA" altLang="en-US" sz="2800" dirty="0" smtClean="0"/>
              <a:t>Minimal Risk?</a:t>
            </a:r>
          </a:p>
          <a:p>
            <a:pPr lvl="1">
              <a:lnSpc>
                <a:spcPct val="100000"/>
              </a:lnSpc>
              <a:spcBef>
                <a:spcPts val="0"/>
              </a:spcBef>
            </a:pPr>
            <a:r>
              <a:rPr lang="en-CA" altLang="en-US" sz="2800" dirty="0" smtClean="0"/>
              <a:t>Has been </a:t>
            </a:r>
            <a:r>
              <a:rPr lang="en-CA" altLang="en-US" sz="2800" dirty="0"/>
              <a:t>so far for INS (de-identifiable data)</a:t>
            </a:r>
          </a:p>
          <a:p>
            <a:pPr lvl="1">
              <a:lnSpc>
                <a:spcPct val="100000"/>
              </a:lnSpc>
              <a:spcBef>
                <a:spcPts val="0"/>
              </a:spcBef>
            </a:pPr>
            <a:r>
              <a:rPr lang="en-CA" altLang="en-US" sz="2800" dirty="0"/>
              <a:t>Addition of randomization factor for usual care interventions </a:t>
            </a:r>
            <a:r>
              <a:rPr lang="en-CA" altLang="en-US" sz="2800" dirty="0" smtClean="0"/>
              <a:t>does not change </a:t>
            </a:r>
            <a:r>
              <a:rPr lang="en-CA" altLang="en-US" sz="2800" dirty="0"/>
              <a:t>the risk and require informed </a:t>
            </a:r>
            <a:r>
              <a:rPr lang="en-CA" altLang="en-US" sz="2800" dirty="0" smtClean="0"/>
              <a:t>consent (IMHO)</a:t>
            </a:r>
          </a:p>
          <a:p>
            <a:pPr>
              <a:lnSpc>
                <a:spcPct val="100000"/>
              </a:lnSpc>
              <a:spcBef>
                <a:spcPts val="0"/>
              </a:spcBef>
            </a:pPr>
            <a:endParaRPr lang="en-CA" altLang="en-US" sz="2000" dirty="0" smtClean="0"/>
          </a:p>
          <a:p>
            <a:pPr>
              <a:lnSpc>
                <a:spcPct val="100000"/>
              </a:lnSpc>
              <a:spcBef>
                <a:spcPts val="0"/>
              </a:spcBef>
            </a:pPr>
            <a:r>
              <a:rPr lang="en-CA" altLang="en-US" sz="2800" dirty="0" smtClean="0"/>
              <a:t>Impractical?</a:t>
            </a:r>
          </a:p>
          <a:p>
            <a:pPr lvl="1">
              <a:lnSpc>
                <a:spcPct val="100000"/>
              </a:lnSpc>
              <a:spcBef>
                <a:spcPts val="0"/>
              </a:spcBef>
            </a:pPr>
            <a:r>
              <a:rPr lang="en-CA" altLang="en-US" sz="2800" dirty="0" smtClean="0"/>
              <a:t>Without funding, would be impractical to use research resources to consent families (we are relying on clinicians volunteering on their own time to recruit eligible patients). </a:t>
            </a:r>
            <a:endParaRPr lang="en-CA" altLang="en-US" sz="2800" dirty="0"/>
          </a:p>
          <a:p>
            <a:pPr>
              <a:lnSpc>
                <a:spcPct val="100000"/>
              </a:lnSpc>
              <a:spcBef>
                <a:spcPts val="0"/>
              </a:spcBef>
            </a:pPr>
            <a:endParaRPr lang="en-CA" altLang="en-US" sz="2000" dirty="0" smtClean="0"/>
          </a:p>
          <a:p>
            <a:pPr>
              <a:lnSpc>
                <a:spcPct val="100000"/>
              </a:lnSpc>
              <a:spcBef>
                <a:spcPts val="0"/>
              </a:spcBef>
            </a:pPr>
            <a:r>
              <a:rPr lang="en-CA" altLang="en-US" sz="2800" dirty="0" smtClean="0"/>
              <a:t>Plan </a:t>
            </a:r>
            <a:r>
              <a:rPr lang="en-CA" altLang="en-US" sz="2800" dirty="0"/>
              <a:t>to work with some sites to ‘test the waters’ to see if we can get a </a:t>
            </a:r>
            <a:r>
              <a:rPr lang="en-CA" altLang="en-US" sz="2800" dirty="0" smtClean="0"/>
              <a:t>waiver and just provide information letter to families/SDM</a:t>
            </a:r>
            <a:endParaRPr lang="en-CA" altLang="en-US" sz="2800" dirty="0"/>
          </a:p>
          <a:p>
            <a:pPr>
              <a:lnSpc>
                <a:spcPct val="100000"/>
              </a:lnSpc>
              <a:spcBef>
                <a:spcPts val="0"/>
              </a:spcBef>
            </a:pPr>
            <a:endParaRPr lang="en-CA" altLang="en-US" sz="2000" dirty="0" smtClean="0"/>
          </a:p>
          <a:p>
            <a:pPr>
              <a:lnSpc>
                <a:spcPct val="100000"/>
              </a:lnSpc>
              <a:spcBef>
                <a:spcPts val="0"/>
              </a:spcBef>
            </a:pPr>
            <a:r>
              <a:rPr lang="en-CA" altLang="en-US" sz="2800" dirty="0" smtClean="0"/>
              <a:t>If </a:t>
            </a:r>
            <a:r>
              <a:rPr lang="en-CA" altLang="en-US" sz="2800" dirty="0"/>
              <a:t>not, </a:t>
            </a:r>
            <a:r>
              <a:rPr lang="en-CA" altLang="en-US" sz="2800" dirty="0" smtClean="0"/>
              <a:t>have ICF ready to go </a:t>
            </a:r>
            <a:r>
              <a:rPr lang="en-CA" altLang="en-US" sz="2800" dirty="0"/>
              <a:t>but puts extra burden on the site.</a:t>
            </a:r>
          </a:p>
        </p:txBody>
      </p:sp>
      <p:sp>
        <p:nvSpPr>
          <p:cNvPr id="5" name="Shape 72"/>
          <p:cNvSpPr/>
          <p:nvPr/>
        </p:nvSpPr>
        <p:spPr>
          <a:xfrm>
            <a:off x="755466" y="2136352"/>
            <a:ext cx="11173827"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2">
            <a:extLst/>
          </a:blip>
          <a:srcRect r="30802" b="51271"/>
          <a:stretch>
            <a:fillRect/>
          </a:stretch>
        </p:blipFill>
        <p:spPr>
          <a:xfrm>
            <a:off x="10679502" y="194540"/>
            <a:ext cx="2910261" cy="1508226"/>
          </a:xfrm>
          <a:prstGeom prst="rect">
            <a:avLst/>
          </a:prstGeom>
          <a:ln w="12700">
            <a:miter lim="400000"/>
          </a:ln>
        </p:spPr>
      </p:pic>
      <p:pic>
        <p:nvPicPr>
          <p:cNvPr id="7" name="CCNLogo.png"/>
          <p:cNvPicPr/>
          <p:nvPr/>
        </p:nvPicPr>
        <p:blipFill>
          <a:blip r:embed="rId3">
            <a:extLst/>
          </a:blip>
          <a:stretch>
            <a:fillRect/>
          </a:stretch>
        </p:blipFill>
        <p:spPr>
          <a:xfrm>
            <a:off x="60169" y="194540"/>
            <a:ext cx="2370209" cy="1128934"/>
          </a:xfrm>
          <a:prstGeom prst="rect">
            <a:avLst/>
          </a:prstGeom>
          <a:ln w="12700">
            <a:miter lim="400000"/>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674" y="194540"/>
            <a:ext cx="2209449" cy="984555"/>
          </a:xfrm>
          <a:prstGeom prst="rect">
            <a:avLst/>
          </a:prstGeom>
        </p:spPr>
      </p:pic>
    </p:spTree>
    <p:extLst>
      <p:ext uri="{BB962C8B-B14F-4D97-AF65-F5344CB8AC3E}">
        <p14:creationId xmlns:p14="http://schemas.microsoft.com/office/powerpoint/2010/main" val="3679787079"/>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975357" y="1425643"/>
            <a:ext cx="11054080" cy="735619"/>
          </a:xfrm>
        </p:spPr>
        <p:txBody>
          <a:bodyPr>
            <a:normAutofit/>
          </a:bodyPr>
          <a:lstStyle/>
          <a:p>
            <a:r>
              <a:rPr lang="en-CA" altLang="en-US" sz="4400" b="1" cap="none" dirty="0" smtClean="0">
                <a:solidFill>
                  <a:srgbClr val="0052E2"/>
                </a:solidFill>
                <a:latin typeface="Avenir Next Condensed"/>
              </a:rPr>
              <a:t>Waiver of Consent?</a:t>
            </a:r>
          </a:p>
        </p:txBody>
      </p:sp>
      <p:sp>
        <p:nvSpPr>
          <p:cNvPr id="5" name="Shape 72"/>
          <p:cNvSpPr/>
          <p:nvPr/>
        </p:nvSpPr>
        <p:spPr>
          <a:xfrm>
            <a:off x="755466" y="2136352"/>
            <a:ext cx="11173827"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2">
            <a:extLst/>
          </a:blip>
          <a:srcRect r="30802" b="51271"/>
          <a:stretch>
            <a:fillRect/>
          </a:stretch>
        </p:blipFill>
        <p:spPr>
          <a:xfrm>
            <a:off x="10679502" y="194540"/>
            <a:ext cx="2910261" cy="1508226"/>
          </a:xfrm>
          <a:prstGeom prst="rect">
            <a:avLst/>
          </a:prstGeom>
          <a:ln w="12700">
            <a:miter lim="400000"/>
          </a:ln>
        </p:spPr>
      </p:pic>
      <p:pic>
        <p:nvPicPr>
          <p:cNvPr id="7" name="CCNLogo.png"/>
          <p:cNvPicPr/>
          <p:nvPr/>
        </p:nvPicPr>
        <p:blipFill>
          <a:blip r:embed="rId3">
            <a:extLst/>
          </a:blip>
          <a:stretch>
            <a:fillRect/>
          </a:stretch>
        </p:blipFill>
        <p:spPr>
          <a:xfrm>
            <a:off x="60169" y="194540"/>
            <a:ext cx="2370209" cy="1128934"/>
          </a:xfrm>
          <a:prstGeom prst="rect">
            <a:avLst/>
          </a:prstGeom>
          <a:ln w="12700">
            <a:miter lim="400000"/>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674" y="194540"/>
            <a:ext cx="2209449" cy="984555"/>
          </a:xfrm>
          <a:prstGeom prst="rect">
            <a:avLst/>
          </a:prstGeom>
        </p:spPr>
      </p:pic>
      <p:graphicFrame>
        <p:nvGraphicFramePr>
          <p:cNvPr id="10" name="Chart 9"/>
          <p:cNvGraphicFramePr>
            <a:graphicFrameLocks/>
          </p:cNvGraphicFramePr>
          <p:nvPr>
            <p:extLst>
              <p:ext uri="{D42A27DB-BD31-4B8C-83A1-F6EECF244321}">
                <p14:modId xmlns:p14="http://schemas.microsoft.com/office/powerpoint/2010/main" val="2025553844"/>
              </p:ext>
            </p:extLst>
          </p:nvPr>
        </p:nvGraphicFramePr>
        <p:xfrm>
          <a:off x="628869" y="3084443"/>
          <a:ext cx="12375931" cy="5733394"/>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ángulo 2"/>
          <p:cNvSpPr/>
          <p:nvPr/>
        </p:nvSpPr>
        <p:spPr>
          <a:xfrm>
            <a:off x="1804405" y="8109951"/>
            <a:ext cx="10124888" cy="707886"/>
          </a:xfrm>
          <a:prstGeom prst="rect">
            <a:avLst/>
          </a:prstGeom>
          <a:noFill/>
        </p:spPr>
        <p:txBody>
          <a:bodyPr wrap="none" lIns="91440" tIns="45720" rIns="91440" bIns="45720">
            <a:spAutoFit/>
          </a:bodyPr>
          <a:lstStyle/>
          <a:p>
            <a:pPr algn="ctr"/>
            <a:r>
              <a:rPr lang="es-ES_tradnl" sz="4000" cap="none" spc="0" dirty="0" err="1" smtClean="0">
                <a:ln w="12700">
                  <a:solidFill>
                    <a:schemeClr val="tx2">
                      <a:satMod val="155000"/>
                    </a:schemeClr>
                  </a:solidFill>
                  <a:prstDash val="solid"/>
                </a:ln>
                <a:solidFill>
                  <a:schemeClr val="bg1"/>
                </a:solidFill>
              </a:rPr>
              <a:t>Waiver</a:t>
            </a:r>
            <a:r>
              <a:rPr lang="es-ES_tradnl" sz="4000" cap="none" spc="0" dirty="0" smtClean="0">
                <a:ln w="12700">
                  <a:solidFill>
                    <a:schemeClr val="tx2">
                      <a:satMod val="155000"/>
                    </a:schemeClr>
                  </a:solidFill>
                  <a:prstDash val="solid"/>
                </a:ln>
                <a:solidFill>
                  <a:schemeClr val="bg1"/>
                </a:solidFill>
              </a:rPr>
              <a:t> of </a:t>
            </a:r>
            <a:r>
              <a:rPr lang="es-ES_tradnl" sz="4000" cap="none" spc="0" dirty="0" err="1" smtClean="0">
                <a:ln w="12700">
                  <a:solidFill>
                    <a:schemeClr val="tx2">
                      <a:satMod val="155000"/>
                    </a:schemeClr>
                  </a:solidFill>
                  <a:prstDash val="solid"/>
                </a:ln>
                <a:solidFill>
                  <a:schemeClr val="bg1"/>
                </a:solidFill>
              </a:rPr>
              <a:t>consent</a:t>
            </a:r>
            <a:r>
              <a:rPr lang="es-ES_tradnl" sz="4000" cap="none" spc="0" dirty="0" smtClean="0">
                <a:ln w="12700">
                  <a:solidFill>
                    <a:schemeClr val="tx2">
                      <a:satMod val="155000"/>
                    </a:schemeClr>
                  </a:solidFill>
                  <a:prstDash val="solid"/>
                </a:ln>
                <a:solidFill>
                  <a:schemeClr val="bg1"/>
                </a:solidFill>
              </a:rPr>
              <a:t> </a:t>
            </a:r>
            <a:r>
              <a:rPr lang="es-ES_tradnl" sz="4000" cap="none" spc="0" dirty="0" err="1" smtClean="0">
                <a:ln w="12700">
                  <a:solidFill>
                    <a:schemeClr val="tx2">
                      <a:satMod val="155000"/>
                    </a:schemeClr>
                  </a:solidFill>
                  <a:prstDash val="solid"/>
                </a:ln>
                <a:solidFill>
                  <a:schemeClr val="bg1"/>
                </a:solidFill>
              </a:rPr>
              <a:t>granted</a:t>
            </a:r>
            <a:r>
              <a:rPr lang="es-ES_tradnl" sz="4000" cap="none" spc="0" dirty="0" smtClean="0">
                <a:ln w="12700">
                  <a:solidFill>
                    <a:schemeClr val="tx2">
                      <a:satMod val="155000"/>
                    </a:schemeClr>
                  </a:solidFill>
                  <a:prstDash val="solid"/>
                </a:ln>
                <a:solidFill>
                  <a:schemeClr val="bg1"/>
                </a:solidFill>
              </a:rPr>
              <a:t> in &gt;50% of ICUS</a:t>
            </a:r>
            <a:endParaRPr lang="es-ES_tradnl" sz="4000" cap="none" spc="0" dirty="0">
              <a:ln w="12700">
                <a:solidFill>
                  <a:schemeClr val="tx2">
                    <a:satMod val="155000"/>
                  </a:schemeClr>
                </a:solidFill>
                <a:prstDash val="solid"/>
              </a:ln>
              <a:solidFill>
                <a:schemeClr val="bg1"/>
              </a:solidFill>
            </a:endParaRPr>
          </a:p>
        </p:txBody>
      </p:sp>
    </p:spTree>
    <p:extLst>
      <p:ext uri="{BB962C8B-B14F-4D97-AF65-F5344CB8AC3E}">
        <p14:creationId xmlns:p14="http://schemas.microsoft.com/office/powerpoint/2010/main" val="2816948917"/>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p:cNvSpPr>
          <p:nvPr>
            <p:ph type="title"/>
          </p:nvPr>
        </p:nvSpPr>
        <p:spPr>
          <a:xfrm>
            <a:off x="2616197" y="1192773"/>
            <a:ext cx="7772401" cy="646083"/>
          </a:xfrm>
          <a:prstGeom prst="rect">
            <a:avLst/>
          </a:prstGeom>
        </p:spPr>
        <p:txBody>
          <a:bodyPr lIns="45719" tIns="45719" rIns="45719" bIns="45719"/>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4000" b="1" spc="-40" dirty="0" smtClean="0">
                <a:solidFill>
                  <a:srgbClr val="0052E2"/>
                </a:solidFill>
              </a:rPr>
              <a:t>Setting</a:t>
            </a:r>
            <a:endParaRPr sz="4000" b="1" spc="-40" dirty="0">
              <a:solidFill>
                <a:srgbClr val="0052E2"/>
              </a:solidFill>
            </a:endParaRPr>
          </a:p>
        </p:txBody>
      </p:sp>
      <p:sp>
        <p:nvSpPr>
          <p:cNvPr id="1042" name="Shape 1042"/>
          <p:cNvSpPr>
            <a:spLocks noGrp="1"/>
          </p:cNvSpPr>
          <p:nvPr>
            <p:ph type="body" idx="1"/>
          </p:nvPr>
        </p:nvSpPr>
        <p:spPr>
          <a:xfrm>
            <a:off x="904480" y="1965550"/>
            <a:ext cx="11658129" cy="6122020"/>
          </a:xfrm>
          <a:prstGeom prst="rect">
            <a:avLst/>
          </a:prstGeom>
        </p:spPr>
        <p:txBody>
          <a:bodyPr lIns="45719" tIns="45719" rIns="45719" bIns="45719" anchor="t">
            <a:noAutofit/>
          </a:bodyPr>
          <a:lstStyle/>
          <a:p>
            <a:pPr>
              <a:spcBef>
                <a:spcPts val="0"/>
              </a:spcBef>
            </a:pPr>
            <a:r>
              <a:rPr lang="en-GB" sz="2400" dirty="0"/>
              <a:t>ICUs from around the world</a:t>
            </a:r>
            <a:r>
              <a:rPr lang="en-US" sz="2400" dirty="0"/>
              <a:t> </a:t>
            </a:r>
            <a:r>
              <a:rPr lang="en-GB" sz="2400" dirty="0"/>
              <a:t> will voluntarily participate and be screened </a:t>
            </a:r>
            <a:r>
              <a:rPr lang="en-US" sz="2400" dirty="0"/>
              <a:t> </a:t>
            </a:r>
            <a:r>
              <a:rPr lang="en-GB" sz="2400" dirty="0"/>
              <a:t>for suitability.  </a:t>
            </a:r>
            <a:r>
              <a:rPr lang="en-CA" sz="2400" dirty="0"/>
              <a:t> </a:t>
            </a:r>
            <a:r>
              <a:rPr lang="en-US" sz="2400" dirty="0"/>
              <a:t> </a:t>
            </a:r>
            <a:endParaRPr lang="en-US" sz="2400" dirty="0" smtClean="0"/>
          </a:p>
          <a:p>
            <a:pPr>
              <a:spcBef>
                <a:spcPts val="0"/>
              </a:spcBef>
            </a:pPr>
            <a:r>
              <a:rPr lang="en-US" sz="2400" dirty="0" smtClean="0"/>
              <a:t>What </a:t>
            </a:r>
            <a:r>
              <a:rPr lang="en-US" sz="2400" dirty="0"/>
              <a:t>will be our criteria for </a:t>
            </a:r>
            <a:r>
              <a:rPr lang="en-US" sz="2400" dirty="0" smtClean="0"/>
              <a:t>suitability?</a:t>
            </a:r>
          </a:p>
          <a:p>
            <a:pPr lvl="1">
              <a:spcBef>
                <a:spcPts val="0"/>
              </a:spcBef>
            </a:pPr>
            <a:r>
              <a:rPr lang="en-GB" sz="2400" dirty="0" smtClean="0"/>
              <a:t>Participants </a:t>
            </a:r>
            <a:r>
              <a:rPr lang="en-GB" sz="2400" dirty="0"/>
              <a:t>must be knowledgeable about critical care nutrition (submit their CV or other documentation</a:t>
            </a:r>
            <a:r>
              <a:rPr lang="en-GB" sz="2400" dirty="0" smtClean="0"/>
              <a:t>);</a:t>
            </a:r>
          </a:p>
          <a:p>
            <a:pPr lvl="1">
              <a:spcBef>
                <a:spcPts val="0"/>
              </a:spcBef>
            </a:pPr>
            <a:r>
              <a:rPr lang="en-GB" sz="2400" dirty="0" smtClean="0"/>
              <a:t>Have </a:t>
            </a:r>
            <a:r>
              <a:rPr lang="en-GB" sz="2400" dirty="0"/>
              <a:t>Good Clinical Practice (or similar) training (submit their training certificate); </a:t>
            </a:r>
            <a:endParaRPr lang="en-GB" sz="2400" dirty="0" smtClean="0"/>
          </a:p>
          <a:p>
            <a:pPr lvl="1">
              <a:spcBef>
                <a:spcPts val="0"/>
              </a:spcBef>
            </a:pPr>
            <a:r>
              <a:rPr lang="en-GB" sz="2400" dirty="0" smtClean="0"/>
              <a:t>Confirm </a:t>
            </a:r>
            <a:r>
              <a:rPr lang="en-GB" sz="2400" dirty="0"/>
              <a:t>their site has overall equipoise and is willing to abide by the randomization </a:t>
            </a:r>
            <a:r>
              <a:rPr lang="en-GB" sz="2400" dirty="0" smtClean="0"/>
              <a:t>schema and not overfeed patients; </a:t>
            </a:r>
          </a:p>
          <a:p>
            <a:pPr lvl="1">
              <a:spcBef>
                <a:spcPts val="0"/>
              </a:spcBef>
            </a:pPr>
            <a:r>
              <a:rPr lang="en-GB" sz="2400" dirty="0" smtClean="0"/>
              <a:t>Confirm </a:t>
            </a:r>
            <a:r>
              <a:rPr lang="en-GB" sz="2400" dirty="0"/>
              <a:t>they use some form of a standardized feeding protocol (specific nature of the protocol not </a:t>
            </a:r>
            <a:r>
              <a:rPr lang="en-GB" sz="2400" dirty="0" smtClean="0"/>
              <a:t>important);</a:t>
            </a:r>
          </a:p>
          <a:p>
            <a:pPr lvl="1">
              <a:spcBef>
                <a:spcPts val="0"/>
              </a:spcBef>
            </a:pPr>
            <a:r>
              <a:rPr lang="en-GB" sz="2400" dirty="0" smtClean="0"/>
              <a:t>Confirm </a:t>
            </a:r>
            <a:r>
              <a:rPr lang="en-GB" sz="2400" dirty="0"/>
              <a:t>they have access to a range of commercial products (high protein </a:t>
            </a:r>
            <a:r>
              <a:rPr lang="en-CA" sz="2400" dirty="0"/>
              <a:t>enteral nutrition, protein supplements, and parenteral nutrition or amino acids</a:t>
            </a:r>
            <a:r>
              <a:rPr lang="en-GB" sz="2400" dirty="0"/>
              <a:t>); </a:t>
            </a:r>
            <a:endParaRPr lang="en-GB" sz="2400" dirty="0" smtClean="0"/>
          </a:p>
          <a:p>
            <a:pPr lvl="1">
              <a:spcBef>
                <a:spcPts val="0"/>
              </a:spcBef>
            </a:pPr>
            <a:r>
              <a:rPr lang="en-GB" sz="2400" dirty="0" smtClean="0"/>
              <a:t>Have obtained ethics approval.</a:t>
            </a:r>
          </a:p>
          <a:p>
            <a:pPr lvl="1">
              <a:spcBef>
                <a:spcPts val="0"/>
              </a:spcBef>
            </a:pPr>
            <a:r>
              <a:rPr lang="en-GB" sz="2400" dirty="0" smtClean="0"/>
              <a:t>Provide </a:t>
            </a:r>
            <a:r>
              <a:rPr lang="en-GB" sz="2400" dirty="0"/>
              <a:t>an electronic signature that they will be committed to enrolling a minimum of 30 eligible patients in 2-3 years</a:t>
            </a:r>
            <a:r>
              <a:rPr lang="en-GB" sz="2400" dirty="0" smtClean="0"/>
              <a:t>.</a:t>
            </a:r>
            <a:endParaRPr lang="en-US" sz="2400" dirty="0"/>
          </a:p>
        </p:txBody>
      </p:sp>
      <p:sp>
        <p:nvSpPr>
          <p:cNvPr id="1043" name="Shape 1043"/>
          <p:cNvSpPr/>
          <p:nvPr/>
        </p:nvSpPr>
        <p:spPr>
          <a:xfrm>
            <a:off x="1728717" y="1838856"/>
            <a:ext cx="9547364" cy="1"/>
          </a:xfrm>
          <a:prstGeom prst="line">
            <a:avLst/>
          </a:prstGeom>
          <a:ln w="6350">
            <a:solidFill>
              <a:srgbClr val="5A5F5E"/>
            </a:solidFill>
            <a:miter lim="400000"/>
          </a:ln>
        </p:spPr>
        <p:txBody>
          <a:bodyPr lIns="0" tIns="0" rIns="0" bIns="0" anchor="ctr"/>
          <a:lstStyle/>
          <a:p>
            <a:pPr lvl="0"/>
            <a:endParaRPr/>
          </a:p>
        </p:txBody>
      </p:sp>
      <p:pic>
        <p:nvPicPr>
          <p:cNvPr id="7" name="CCNLogo.png"/>
          <p:cNvPicPr/>
          <p:nvPr/>
        </p:nvPicPr>
        <p:blipFill>
          <a:blip r:embed="rId2">
            <a:extLst/>
          </a:blip>
          <a:stretch>
            <a:fillRect/>
          </a:stretch>
        </p:blipFill>
        <p:spPr>
          <a:xfrm>
            <a:off x="60169" y="194540"/>
            <a:ext cx="2370209" cy="803549"/>
          </a:xfrm>
          <a:prstGeom prst="rect">
            <a:avLst/>
          </a:prstGeom>
          <a:ln w="12700">
            <a:miter lim="400000"/>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674" y="194541"/>
            <a:ext cx="2209449" cy="876270"/>
          </a:xfrm>
          <a:prstGeom prst="rect">
            <a:avLst/>
          </a:prstGeom>
        </p:spPr>
      </p:pic>
    </p:spTree>
    <p:extLst>
      <p:ext uri="{BB962C8B-B14F-4D97-AF65-F5344CB8AC3E}">
        <p14:creationId xmlns:p14="http://schemas.microsoft.com/office/powerpoint/2010/main" val="1364681386"/>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1184222"/>
            <a:ext cx="12293600" cy="1308677"/>
          </a:xfrm>
        </p:spPr>
        <p:txBody>
          <a:bodyPr>
            <a:normAutofit/>
          </a:bodyPr>
          <a:lstStyle/>
          <a:p>
            <a:r>
              <a:rPr lang="en-CA" altLang="en-US" sz="4800" b="1" cap="none" dirty="0" smtClean="0">
                <a:solidFill>
                  <a:srgbClr val="0052E2"/>
                </a:solidFill>
                <a:latin typeface="Avenir Next Condensed"/>
              </a:rPr>
              <a:t>Site Registration Process</a:t>
            </a:r>
            <a:endParaRPr lang="en-CA" sz="4800" dirty="0"/>
          </a:p>
        </p:txBody>
      </p:sp>
      <p:pic>
        <p:nvPicPr>
          <p:cNvPr id="4" name="CCNLogo.png"/>
          <p:cNvPicPr/>
          <p:nvPr/>
        </p:nvPicPr>
        <p:blipFill>
          <a:blip r:embed="rId2">
            <a:extLst/>
          </a:blip>
          <a:stretch>
            <a:fillRect/>
          </a:stretch>
        </p:blipFill>
        <p:spPr>
          <a:xfrm>
            <a:off x="60169" y="194540"/>
            <a:ext cx="2370209" cy="803549"/>
          </a:xfrm>
          <a:prstGeom prst="rect">
            <a:avLst/>
          </a:prstGeom>
          <a:ln w="12700">
            <a:miter lim="400000"/>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674" y="194541"/>
            <a:ext cx="2209449" cy="876270"/>
          </a:xfrm>
          <a:prstGeom prst="rect">
            <a:avLst/>
          </a:prstGeom>
        </p:spPr>
      </p:pic>
      <p:sp>
        <p:nvSpPr>
          <p:cNvPr id="7" name="Shape 1043"/>
          <p:cNvSpPr/>
          <p:nvPr/>
        </p:nvSpPr>
        <p:spPr>
          <a:xfrm>
            <a:off x="1728716" y="2492898"/>
            <a:ext cx="9547364"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4">
            <a:extLst/>
          </a:blip>
          <a:srcRect r="30802" b="51271"/>
          <a:stretch>
            <a:fillRect/>
          </a:stretch>
        </p:blipFill>
        <p:spPr>
          <a:xfrm>
            <a:off x="10679502" y="194540"/>
            <a:ext cx="2910261" cy="1508226"/>
          </a:xfrm>
          <a:prstGeom prst="rect">
            <a:avLst/>
          </a:prstGeom>
          <a:ln w="12700">
            <a:miter lim="400000"/>
          </a:ln>
        </p:spPr>
      </p:pic>
      <p:pic>
        <p:nvPicPr>
          <p:cNvPr id="9" name="Picture 8"/>
          <p:cNvPicPr/>
          <p:nvPr/>
        </p:nvPicPr>
        <p:blipFill rotWithShape="1">
          <a:blip r:embed="rId5"/>
          <a:srcRect l="21795" t="40410" r="4102" b="28820"/>
          <a:stretch/>
        </p:blipFill>
        <p:spPr bwMode="auto">
          <a:xfrm>
            <a:off x="1034321" y="3011442"/>
            <a:ext cx="10643016" cy="469173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063233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nvPr>
        </p:nvGraphicFramePr>
        <p:xfrm>
          <a:off x="152895" y="268288"/>
          <a:ext cx="12699011" cy="84691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nvPr>
        </p:nvGraphicFramePr>
        <p:xfrm>
          <a:off x="5990343" y="370699"/>
          <a:ext cx="6502400" cy="39014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0638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975359" y="1095230"/>
            <a:ext cx="11054080" cy="1625600"/>
          </a:xfrm>
        </p:spPr>
        <p:txBody>
          <a:bodyPr>
            <a:normAutofit/>
          </a:bodyPr>
          <a:lstStyle/>
          <a:p>
            <a:r>
              <a:rPr lang="en-CA" altLang="en-US" sz="4400" b="1" cap="none" dirty="0" smtClean="0">
                <a:solidFill>
                  <a:srgbClr val="0052E2"/>
                </a:solidFill>
                <a:latin typeface="Avenir Next Condensed"/>
              </a:rPr>
              <a:t>Next Steps</a:t>
            </a:r>
          </a:p>
        </p:txBody>
      </p:sp>
      <p:sp>
        <p:nvSpPr>
          <p:cNvPr id="82947" name="Content Placeholder 2"/>
          <p:cNvSpPr>
            <a:spLocks noGrp="1"/>
          </p:cNvSpPr>
          <p:nvPr>
            <p:ph idx="1"/>
          </p:nvPr>
        </p:nvSpPr>
        <p:spPr>
          <a:xfrm>
            <a:off x="762000" y="2732278"/>
            <a:ext cx="11480799" cy="6327426"/>
          </a:xfrm>
        </p:spPr>
        <p:txBody>
          <a:bodyPr anchor="t">
            <a:noAutofit/>
          </a:bodyPr>
          <a:lstStyle/>
          <a:p>
            <a:pPr>
              <a:lnSpc>
                <a:spcPct val="100000"/>
              </a:lnSpc>
              <a:spcBef>
                <a:spcPts val="0"/>
              </a:spcBef>
            </a:pPr>
            <a:r>
              <a:rPr lang="en-CA" altLang="en-US" sz="2800" dirty="0" smtClean="0"/>
              <a:t>Protocol finalized- all documents on web.</a:t>
            </a:r>
          </a:p>
          <a:p>
            <a:pPr>
              <a:lnSpc>
                <a:spcPct val="100000"/>
              </a:lnSpc>
              <a:spcBef>
                <a:spcPts val="0"/>
              </a:spcBef>
            </a:pPr>
            <a:r>
              <a:rPr lang="en-CA" altLang="en-US" sz="2800" dirty="0" smtClean="0"/>
              <a:t>Registration has commenced, please get started for your institution!</a:t>
            </a:r>
          </a:p>
          <a:p>
            <a:pPr lvl="1">
              <a:lnSpc>
                <a:spcPct val="100000"/>
              </a:lnSpc>
              <a:spcBef>
                <a:spcPts val="0"/>
              </a:spcBef>
            </a:pPr>
            <a:r>
              <a:rPr lang="en-CA" altLang="en-US" sz="2800" dirty="0"/>
              <a:t>Vanderbilt - USA</a:t>
            </a:r>
          </a:p>
          <a:p>
            <a:pPr lvl="1">
              <a:lnSpc>
                <a:spcPct val="100000"/>
              </a:lnSpc>
              <a:spcBef>
                <a:spcPts val="0"/>
              </a:spcBef>
            </a:pPr>
            <a:r>
              <a:rPr lang="en-CA" altLang="en-US" sz="2800" dirty="0"/>
              <a:t>University of Pennsylvania -  USA</a:t>
            </a:r>
          </a:p>
          <a:p>
            <a:pPr lvl="1">
              <a:lnSpc>
                <a:spcPct val="100000"/>
              </a:lnSpc>
              <a:spcBef>
                <a:spcPts val="0"/>
              </a:spcBef>
            </a:pPr>
            <a:r>
              <a:rPr lang="en-CA" altLang="en-US" sz="2800" dirty="0"/>
              <a:t>London Health Sciences </a:t>
            </a:r>
            <a:r>
              <a:rPr lang="en-CA" altLang="en-US" sz="2800" dirty="0" smtClean="0"/>
              <a:t>Centre/CTO </a:t>
            </a:r>
            <a:r>
              <a:rPr lang="en-CA" altLang="en-US" sz="2800" dirty="0"/>
              <a:t>– </a:t>
            </a:r>
            <a:r>
              <a:rPr lang="en-CA" altLang="en-US" sz="2800" dirty="0" smtClean="0"/>
              <a:t>Canada </a:t>
            </a:r>
            <a:endParaRPr lang="en-CA" altLang="en-US" sz="2800" dirty="0"/>
          </a:p>
          <a:p>
            <a:pPr lvl="1">
              <a:lnSpc>
                <a:spcPct val="100000"/>
              </a:lnSpc>
              <a:spcBef>
                <a:spcPts val="0"/>
              </a:spcBef>
            </a:pPr>
            <a:r>
              <a:rPr lang="en-US" altLang="en-US" sz="2800" dirty="0" smtClean="0"/>
              <a:t>Hospital Maisonneuve Rosemont- Quebec</a:t>
            </a:r>
          </a:p>
          <a:p>
            <a:pPr lvl="1">
              <a:lnSpc>
                <a:spcPct val="100000"/>
              </a:lnSpc>
              <a:spcBef>
                <a:spcPts val="0"/>
              </a:spcBef>
            </a:pPr>
            <a:r>
              <a:rPr lang="en-US" altLang="en-US" sz="2800" dirty="0" err="1" smtClean="0"/>
              <a:t>Republica</a:t>
            </a:r>
            <a:r>
              <a:rPr lang="en-US" altLang="en-US" sz="2800" dirty="0" smtClean="0"/>
              <a:t> </a:t>
            </a:r>
            <a:r>
              <a:rPr lang="en-US" altLang="en-US" sz="2800" dirty="0" err="1"/>
              <a:t>Dominicana</a:t>
            </a:r>
            <a:r>
              <a:rPr lang="en-US" altLang="en-US" sz="2800" dirty="0"/>
              <a:t> </a:t>
            </a:r>
          </a:p>
          <a:p>
            <a:pPr lvl="1">
              <a:lnSpc>
                <a:spcPct val="100000"/>
              </a:lnSpc>
              <a:spcBef>
                <a:spcPts val="0"/>
              </a:spcBef>
            </a:pPr>
            <a:r>
              <a:rPr lang="en-US" altLang="en-US" sz="2800" dirty="0"/>
              <a:t>Argentina </a:t>
            </a:r>
            <a:endParaRPr lang="es-MX" altLang="en-US" sz="3200" dirty="0"/>
          </a:p>
          <a:p>
            <a:pPr lvl="1">
              <a:lnSpc>
                <a:spcPct val="100000"/>
              </a:lnSpc>
              <a:spcBef>
                <a:spcPts val="0"/>
              </a:spcBef>
            </a:pPr>
            <a:r>
              <a:rPr lang="en-CA" altLang="en-US" sz="2800" dirty="0" smtClean="0"/>
              <a:t>Oklahoma State University</a:t>
            </a:r>
            <a:endParaRPr lang="en-CA" altLang="en-US" sz="2800" dirty="0"/>
          </a:p>
          <a:p>
            <a:pPr>
              <a:lnSpc>
                <a:spcPct val="100000"/>
              </a:lnSpc>
              <a:spcBef>
                <a:spcPts val="0"/>
              </a:spcBef>
            </a:pPr>
            <a:r>
              <a:rPr lang="en-CA" altLang="en-US" sz="2800" dirty="0" smtClean="0"/>
              <a:t>66 patients enrolled</a:t>
            </a:r>
          </a:p>
          <a:p>
            <a:pPr>
              <a:lnSpc>
                <a:spcPct val="100000"/>
              </a:lnSpc>
              <a:spcBef>
                <a:spcPts val="0"/>
              </a:spcBef>
            </a:pPr>
            <a:r>
              <a:rPr lang="en-CA" altLang="en-US" sz="2800" dirty="0" smtClean="0"/>
              <a:t>Many sites around the world in start up phase</a:t>
            </a:r>
          </a:p>
          <a:p>
            <a:pPr>
              <a:lnSpc>
                <a:spcPct val="100000"/>
              </a:lnSpc>
              <a:spcBef>
                <a:spcPts val="0"/>
              </a:spcBef>
            </a:pPr>
            <a:r>
              <a:rPr lang="en-CA" altLang="en-US" sz="2800" dirty="0" smtClean="0"/>
              <a:t>REB submitted at U of A</a:t>
            </a:r>
          </a:p>
          <a:p>
            <a:pPr>
              <a:lnSpc>
                <a:spcPct val="100000"/>
              </a:lnSpc>
              <a:spcBef>
                <a:spcPts val="0"/>
              </a:spcBef>
            </a:pPr>
            <a:r>
              <a:rPr lang="en-CA" altLang="en-US" sz="2800" dirty="0" smtClean="0"/>
              <a:t>Plan to develop sub-studies at meeting Oct 19</a:t>
            </a:r>
            <a:r>
              <a:rPr lang="en-CA" altLang="en-US" sz="2800" baseline="30000" dirty="0" smtClean="0"/>
              <a:t>th</a:t>
            </a:r>
            <a:r>
              <a:rPr lang="en-CA" altLang="en-US" sz="2800" dirty="0" smtClean="0"/>
              <a:t> in association with Western Canada Nutrition Day in Edmonton</a:t>
            </a:r>
          </a:p>
          <a:p>
            <a:pPr>
              <a:lnSpc>
                <a:spcPct val="100000"/>
              </a:lnSpc>
              <a:spcBef>
                <a:spcPts val="0"/>
              </a:spcBef>
            </a:pPr>
            <a:endParaRPr lang="en-CA" altLang="en-US" sz="2000" dirty="0" smtClean="0"/>
          </a:p>
          <a:p>
            <a:endParaRPr lang="en-CA" altLang="en-US" sz="2800" dirty="0" smtClean="0"/>
          </a:p>
        </p:txBody>
      </p:sp>
      <p:sp>
        <p:nvSpPr>
          <p:cNvPr id="5" name="Shape 72"/>
          <p:cNvSpPr/>
          <p:nvPr/>
        </p:nvSpPr>
        <p:spPr>
          <a:xfrm>
            <a:off x="915485" y="2455154"/>
            <a:ext cx="11173827"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3">
            <a:extLst/>
          </a:blip>
          <a:srcRect r="30802" b="51271"/>
          <a:stretch>
            <a:fillRect/>
          </a:stretch>
        </p:blipFill>
        <p:spPr>
          <a:xfrm>
            <a:off x="10679502" y="194540"/>
            <a:ext cx="2910261" cy="1508226"/>
          </a:xfrm>
          <a:prstGeom prst="rect">
            <a:avLst/>
          </a:prstGeom>
          <a:ln w="12700">
            <a:miter lim="400000"/>
          </a:ln>
        </p:spPr>
      </p:pic>
      <p:pic>
        <p:nvPicPr>
          <p:cNvPr id="7" name="CCNLogo.png"/>
          <p:cNvPicPr/>
          <p:nvPr/>
        </p:nvPicPr>
        <p:blipFill>
          <a:blip r:embed="rId4">
            <a:extLst/>
          </a:blip>
          <a:stretch>
            <a:fillRect/>
          </a:stretch>
        </p:blipFill>
        <p:spPr>
          <a:xfrm>
            <a:off x="60169" y="194540"/>
            <a:ext cx="2370209" cy="1128934"/>
          </a:xfrm>
          <a:prstGeom prst="rect">
            <a:avLst/>
          </a:prstGeom>
          <a:ln w="12700">
            <a:miter lim="400000"/>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30841919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3157200" cy="9753600"/>
          </a:xfrm>
          <a:prstGeom prst="rect">
            <a:avLst/>
          </a:prstGeom>
        </p:spPr>
      </p:pic>
      <p:sp>
        <p:nvSpPr>
          <p:cNvPr id="3" name="TextBox 2"/>
          <p:cNvSpPr txBox="1"/>
          <p:nvPr/>
        </p:nvSpPr>
        <p:spPr>
          <a:xfrm>
            <a:off x="8402320" y="7049373"/>
            <a:ext cx="4602480" cy="1395254"/>
          </a:xfrm>
          <a:prstGeom prst="rect">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en-CA" sz="2800" b="0" i="0" u="none" strike="noStrike" cap="none" spc="0" normalizeH="0" baseline="0" dirty="0" smtClean="0">
                <a:ln>
                  <a:noFill/>
                </a:ln>
                <a:solidFill>
                  <a:srgbClr val="FFFFFF"/>
                </a:solidFill>
                <a:effectLst/>
                <a:uFillTx/>
                <a:latin typeface="+mn-lt"/>
                <a:ea typeface="+mn-ea"/>
                <a:cs typeface="+mn-cs"/>
                <a:sym typeface="Gill Sans Light"/>
              </a:rPr>
              <a:t>Please take the poll on</a:t>
            </a:r>
            <a:r>
              <a:rPr kumimoji="0" lang="en-CA" sz="2800" b="0" i="0" u="none" strike="noStrike" cap="none" spc="0" normalizeH="0" dirty="0" smtClean="0">
                <a:ln>
                  <a:noFill/>
                </a:ln>
                <a:solidFill>
                  <a:srgbClr val="FFFFFF"/>
                </a:solidFill>
                <a:effectLst/>
                <a:uFillTx/>
                <a:latin typeface="+mn-lt"/>
                <a:ea typeface="+mn-ea"/>
                <a:cs typeface="+mn-cs"/>
                <a:sym typeface="Gill Sans Light"/>
              </a:rPr>
              <a:t> how user friendly the website is   for EFFORT</a:t>
            </a:r>
            <a:endParaRPr kumimoji="0" lang="en-CA" sz="2800" b="0" i="0" u="none" strike="noStrike" cap="none" spc="0" normalizeH="0" baseline="0" dirty="0">
              <a:ln>
                <a:noFill/>
              </a:ln>
              <a:solidFill>
                <a:srgbClr val="FFFFFF"/>
              </a:solidFill>
              <a:effectLst/>
              <a:uFillTx/>
              <a:latin typeface="+mn-lt"/>
              <a:ea typeface="+mn-ea"/>
              <a:cs typeface="+mn-cs"/>
              <a:sym typeface="Gill Sans Light"/>
            </a:endParaRPr>
          </a:p>
        </p:txBody>
      </p:sp>
    </p:spTree>
    <p:extLst>
      <p:ext uri="{BB962C8B-B14F-4D97-AF65-F5344CB8AC3E}">
        <p14:creationId xmlns:p14="http://schemas.microsoft.com/office/powerpoint/2010/main" val="3163348"/>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64" y="575522"/>
            <a:ext cx="13004800" cy="81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6297452"/>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2800"/>
            <a:ext cx="13004800" cy="81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814714"/>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p:nvPr/>
        </p:nvSpPr>
        <p:spPr>
          <a:xfrm>
            <a:off x="0" y="7515638"/>
            <a:ext cx="12199434" cy="615553"/>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p>
            <a:r>
              <a:rPr lang="en-CA" sz="2000" b="1" dirty="0" smtClean="0">
                <a:solidFill>
                  <a:srgbClr val="0052E2"/>
                </a:solidFill>
                <a:latin typeface="Avenir Next Condensed"/>
              </a:rPr>
              <a:t>For more information</a:t>
            </a:r>
          </a:p>
          <a:p>
            <a:r>
              <a:rPr lang="en-CA" sz="2000" b="1" dirty="0" smtClean="0">
                <a:solidFill>
                  <a:srgbClr val="0052E2"/>
                </a:solidFill>
                <a:latin typeface="Avenir Next Condensed"/>
              </a:rPr>
              <a:t>See </a:t>
            </a:r>
            <a:r>
              <a:rPr lang="en-CA" sz="2000" b="1" dirty="0" smtClean="0">
                <a:solidFill>
                  <a:srgbClr val="0052E2"/>
                </a:solidFill>
                <a:latin typeface="Avenir Next Condensed"/>
                <a:hlinkClick r:id="rId2"/>
              </a:rPr>
              <a:t>www.criticalcarenutrition.com</a:t>
            </a:r>
            <a:r>
              <a:rPr lang="en-CA" sz="2000" b="1" dirty="0" smtClean="0">
                <a:solidFill>
                  <a:srgbClr val="0052E2"/>
                </a:solidFill>
                <a:latin typeface="Avenir Next Condensed"/>
              </a:rPr>
              <a:t> or contact: Daren Heyland dkh2@queensu.ca</a:t>
            </a:r>
            <a:endParaRPr lang="en-CA" sz="2000" dirty="0"/>
          </a:p>
        </p:txBody>
      </p:sp>
      <p:pic>
        <p:nvPicPr>
          <p:cNvPr id="35" name="CCNLogo.png"/>
          <p:cNvPicPr/>
          <p:nvPr/>
        </p:nvPicPr>
        <p:blipFill>
          <a:blip r:embed="rId3">
            <a:extLst/>
          </a:blip>
          <a:stretch>
            <a:fillRect/>
          </a:stretch>
        </p:blipFill>
        <p:spPr>
          <a:xfrm>
            <a:off x="205869" y="8540244"/>
            <a:ext cx="2839462" cy="908556"/>
          </a:xfrm>
          <a:prstGeom prst="rect">
            <a:avLst/>
          </a:prstGeom>
          <a:ln w="12700">
            <a:miter lim="400000"/>
          </a:ln>
        </p:spPr>
      </p:pic>
      <p:pic>
        <p:nvPicPr>
          <p:cNvPr id="7" name="Effort_Logo.png"/>
          <p:cNvPicPr/>
          <p:nvPr/>
        </p:nvPicPr>
        <p:blipFill>
          <a:blip r:embed="rId4">
            <a:extLst/>
          </a:blip>
          <a:srcRect r="30802" b="51271"/>
          <a:stretch>
            <a:fillRect/>
          </a:stretch>
        </p:blipFill>
        <p:spPr>
          <a:xfrm>
            <a:off x="9995547" y="8131191"/>
            <a:ext cx="2910261" cy="1508226"/>
          </a:xfrm>
          <a:prstGeom prst="rect">
            <a:avLst/>
          </a:prstGeom>
          <a:ln w="12700">
            <a:miter lim="400000"/>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8065" y="8408314"/>
            <a:ext cx="2209449" cy="1231103"/>
          </a:xfrm>
          <a:prstGeom prst="rect">
            <a:avLst/>
          </a:prstGeom>
        </p:spPr>
      </p:pic>
      <p:sp>
        <p:nvSpPr>
          <p:cNvPr id="3" name="Rectangle 2"/>
          <p:cNvSpPr/>
          <p:nvPr/>
        </p:nvSpPr>
        <p:spPr>
          <a:xfrm>
            <a:off x="1335730" y="234589"/>
            <a:ext cx="10354117" cy="769441"/>
          </a:xfrm>
          <a:prstGeom prst="rect">
            <a:avLst/>
          </a:prstGeom>
          <a:noFill/>
        </p:spPr>
        <p:txBody>
          <a:bodyPr wrap="none" lIns="91440" tIns="45720" rIns="91440" bIns="45720">
            <a:spAutoFit/>
          </a:bodyPr>
          <a:lstStyle/>
          <a:p>
            <a:pPr algn="ctr"/>
            <a:r>
              <a:rPr lang="en-US" sz="4400" b="0" cap="none" spc="0" dirty="0" smtClean="0">
                <a:ln w="0"/>
                <a:solidFill>
                  <a:srgbClr val="0052E2"/>
                </a:solidFill>
                <a:effectLst>
                  <a:outerShdw blurRad="38100" dist="25400" dir="5400000" algn="ctr" rotWithShape="0">
                    <a:srgbClr val="6E747A">
                      <a:alpha val="43000"/>
                    </a:srgbClr>
                  </a:outerShdw>
                </a:effectLst>
              </a:rPr>
              <a:t>Thank YOU for your interest and support</a:t>
            </a:r>
            <a:endParaRPr lang="en-US" sz="4400" b="0" cap="none" spc="0" dirty="0">
              <a:ln w="0"/>
              <a:solidFill>
                <a:srgbClr val="0052E2"/>
              </a:solidFill>
              <a:effectLst>
                <a:outerShdw blurRad="38100" dist="25400" dir="5400000" algn="ctr" rotWithShape="0">
                  <a:srgbClr val="6E747A">
                    <a:alpha val="43000"/>
                  </a:srgbClr>
                </a:outerShdw>
              </a:effectLst>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7845" y="4065372"/>
            <a:ext cx="6869886" cy="3225755"/>
          </a:xfrm>
          <a:prstGeom prst="rect">
            <a:avLst/>
          </a:prstGeom>
        </p:spPr>
      </p:pic>
      <p:sp>
        <p:nvSpPr>
          <p:cNvPr id="2" name="TextBox 1"/>
          <p:cNvSpPr txBox="1"/>
          <p:nvPr/>
        </p:nvSpPr>
        <p:spPr>
          <a:xfrm>
            <a:off x="1000898" y="1469666"/>
            <a:ext cx="10280821" cy="2318583"/>
          </a:xfrm>
          <a:prstGeom prst="rect">
            <a:avLst/>
          </a:prstGeom>
          <a:noFill/>
          <a:ln w="38100" cap="flat">
            <a:solidFill>
              <a:srgbClr val="0052E2"/>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smtClean="0">
                <a:ln>
                  <a:noFill/>
                </a:ln>
                <a:solidFill>
                  <a:srgbClr val="535353"/>
                </a:solidFill>
                <a:effectLst/>
                <a:uFillTx/>
                <a:latin typeface="+mn-lt"/>
                <a:ea typeface="+mn-ea"/>
                <a:cs typeface="+mn-cs"/>
                <a:sym typeface="Gill Sans Light"/>
              </a:rPr>
              <a:t>I can not do what you can do.</a:t>
            </a:r>
          </a:p>
          <a:p>
            <a:pPr marL="0" marR="0" indent="0" algn="ctr" defTabSz="584200" rtl="0" fontAlgn="auto" latinLnBrk="1" hangingPunct="0">
              <a:lnSpc>
                <a:spcPct val="100000"/>
              </a:lnSpc>
              <a:spcBef>
                <a:spcPts val="0"/>
              </a:spcBef>
              <a:spcAft>
                <a:spcPts val="0"/>
              </a:spcAft>
              <a:buClrTx/>
              <a:buSzTx/>
              <a:buFontTx/>
              <a:buNone/>
              <a:tabLst/>
            </a:pPr>
            <a:r>
              <a:rPr lang="en-CA" dirty="0" smtClean="0"/>
              <a:t>You cannot do what I can do.</a:t>
            </a:r>
          </a:p>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smtClean="0">
                <a:ln>
                  <a:noFill/>
                </a:ln>
                <a:solidFill>
                  <a:srgbClr val="535353"/>
                </a:solidFill>
                <a:effectLst/>
                <a:uFillTx/>
                <a:latin typeface="+mn-lt"/>
                <a:ea typeface="+mn-ea"/>
                <a:cs typeface="+mn-cs"/>
                <a:sym typeface="Gill Sans Light"/>
              </a:rPr>
              <a:t>Together, we can do great things!</a:t>
            </a:r>
          </a:p>
          <a:p>
            <a:pPr marL="0" marR="0" indent="0" algn="ctr" defTabSz="584200" rtl="0" fontAlgn="auto" latinLnBrk="1" hangingPunct="0">
              <a:lnSpc>
                <a:spcPct val="100000"/>
              </a:lnSpc>
              <a:spcBef>
                <a:spcPts val="0"/>
              </a:spcBef>
              <a:spcAft>
                <a:spcPts val="0"/>
              </a:spcAft>
              <a:buClrTx/>
              <a:buSzTx/>
              <a:buFontTx/>
              <a:buNone/>
              <a:tabLst/>
            </a:pPr>
            <a:r>
              <a:rPr lang="en-CA" dirty="0" smtClean="0"/>
              <a:t>-Mother Theresa</a:t>
            </a:r>
            <a:endParaRPr kumimoji="0" lang="en-CA" sz="3600" b="0" i="0" u="none" strike="noStrike" cap="none" spc="0" normalizeH="0" baseline="0" dirty="0">
              <a:ln>
                <a:noFill/>
              </a:ln>
              <a:solidFill>
                <a:srgbClr val="535353"/>
              </a:solidFill>
              <a:effectLst/>
              <a:uFillTx/>
              <a:latin typeface="+mn-lt"/>
              <a:ea typeface="+mn-ea"/>
              <a:cs typeface="+mn-cs"/>
              <a:sym typeface="Gill Sans Light"/>
            </a:endParaRPr>
          </a:p>
        </p:txBody>
      </p:sp>
    </p:spTree>
    <p:extLst>
      <p:ext uri="{BB962C8B-B14F-4D97-AF65-F5344CB8AC3E}">
        <p14:creationId xmlns:p14="http://schemas.microsoft.com/office/powerpoint/2010/main" val="2626977933"/>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Shape 680"/>
          <p:cNvSpPr>
            <a:spLocks noGrp="1"/>
          </p:cNvSpPr>
          <p:nvPr>
            <p:ph type="body" idx="1"/>
          </p:nvPr>
        </p:nvSpPr>
        <p:spPr>
          <a:xfrm>
            <a:off x="1585557" y="1990000"/>
            <a:ext cx="10290886" cy="1049932"/>
          </a:xfrm>
          <a:prstGeom prst="rect">
            <a:avLst/>
          </a:prstGeom>
        </p:spPr>
        <p:txBody>
          <a:bodyPr lIns="45718" tIns="45718" rIns="45718" bIns="45718" anchor="t"/>
          <a:lstStyle>
            <a:lvl1pPr marL="0" indent="0" algn="ctr" defTabSz="448055">
              <a:lnSpc>
                <a:spcPct val="100000"/>
              </a:lnSpc>
              <a:spcBef>
                <a:spcPts val="0"/>
              </a:spcBef>
              <a:buSzTx/>
              <a:buNone/>
              <a:defRPr sz="2300">
                <a:solidFill>
                  <a:srgbClr val="000000"/>
                </a:solidFill>
                <a:latin typeface="Avenir Book"/>
                <a:ea typeface="Avenir Book"/>
                <a:cs typeface="Avenir Book"/>
                <a:sym typeface="Avenir Book"/>
              </a:defRPr>
            </a:lvl1pPr>
          </a:lstStyle>
          <a:p>
            <a:pPr lvl="0">
              <a:defRPr sz="1800"/>
            </a:pPr>
            <a:r>
              <a:rPr sz="2300"/>
              <a:t>Recommendations: Based on 8 level 2 studies, we recommend early enteral nutrition (within 24-48 hrs following resuscitation) in critically ill patients.</a:t>
            </a:r>
          </a:p>
        </p:txBody>
      </p:sp>
      <p:sp>
        <p:nvSpPr>
          <p:cNvPr id="681" name="Shape 681"/>
          <p:cNvSpPr>
            <a:spLocks noGrp="1"/>
          </p:cNvSpPr>
          <p:nvPr>
            <p:ph type="title"/>
          </p:nvPr>
        </p:nvSpPr>
        <p:spPr>
          <a:xfrm>
            <a:off x="-3144971" y="965461"/>
            <a:ext cx="19751942" cy="851241"/>
          </a:xfrm>
          <a:prstGeom prst="rect">
            <a:avLst/>
          </a:prstGeom>
        </p:spPr>
        <p:txBody>
          <a:bodyPr lIns="45718" tIns="45718" rIns="45718" bIns="45718"/>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000" b="1" spc="-100">
                <a:solidFill>
                  <a:srgbClr val="0052E2"/>
                </a:solidFill>
              </a:rPr>
              <a:t>Value of Bench-marked Site Reports</a:t>
            </a:r>
          </a:p>
        </p:txBody>
      </p:sp>
      <p:sp>
        <p:nvSpPr>
          <p:cNvPr id="682" name="Shape 682"/>
          <p:cNvSpPr/>
          <p:nvPr/>
        </p:nvSpPr>
        <p:spPr>
          <a:xfrm>
            <a:off x="2616200" y="3213231"/>
            <a:ext cx="7772400" cy="5105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defTabSz="457200">
              <a:lnSpc>
                <a:spcPct val="120000"/>
              </a:lnSpc>
              <a:defRPr sz="2400" b="1">
                <a:solidFill>
                  <a:srgbClr val="000000"/>
                </a:solidFill>
                <a:latin typeface="Avenir Book"/>
                <a:ea typeface="Avenir Book"/>
                <a:cs typeface="Avenir Book"/>
                <a:sym typeface="Avenir Book"/>
              </a:defRPr>
            </a:lvl1pPr>
          </a:lstStyle>
          <a:p>
            <a:pPr lvl="0">
              <a:defRPr sz="1800" b="0"/>
            </a:pPr>
            <a:r>
              <a:rPr sz="2400" b="1"/>
              <a:t>Early vs Delayed Nutrition Intake</a:t>
            </a:r>
          </a:p>
        </p:txBody>
      </p:sp>
      <p:pic>
        <p:nvPicPr>
          <p:cNvPr id="683" name="pasted-image.tif"/>
          <p:cNvPicPr/>
          <p:nvPr/>
        </p:nvPicPr>
        <p:blipFill>
          <a:blip r:embed="rId3">
            <a:extLst/>
          </a:blip>
          <a:stretch>
            <a:fillRect/>
          </a:stretch>
        </p:blipFill>
        <p:spPr>
          <a:xfrm>
            <a:off x="1500742" y="3778449"/>
            <a:ext cx="10460516" cy="5121637"/>
          </a:xfrm>
          <a:prstGeom prst="rect">
            <a:avLst/>
          </a:prstGeom>
          <a:ln w="12700">
            <a:miter lim="400000"/>
          </a:ln>
        </p:spPr>
      </p:pic>
      <p:pic>
        <p:nvPicPr>
          <p:cNvPr id="7" name="image2.png"/>
          <p:cNvPicPr/>
          <p:nvPr/>
        </p:nvPicPr>
        <p:blipFill>
          <a:blip r:embed="rId4">
            <a:extLst/>
          </a:blip>
          <a:stretch>
            <a:fillRect/>
          </a:stretch>
        </p:blipFill>
        <p:spPr>
          <a:xfrm>
            <a:off x="60170" y="194540"/>
            <a:ext cx="1372390" cy="496340"/>
          </a:xfrm>
          <a:prstGeom prst="rect">
            <a:avLst/>
          </a:prstGeom>
          <a:ln w="12700">
            <a:miter lim="400000"/>
          </a:ln>
        </p:spPr>
      </p:pic>
    </p:spTree>
    <p:extLst>
      <p:ext uri="{BB962C8B-B14F-4D97-AF65-F5344CB8AC3E}">
        <p14:creationId xmlns:p14="http://schemas.microsoft.com/office/powerpoint/2010/main" val="787279797"/>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74521" y="1965341"/>
            <a:ext cx="9115609" cy="320882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584200">
              <a:defRPr sz="7200" cap="all">
                <a:solidFill>
                  <a:srgbClr val="535353"/>
                </a:solidFill>
                <a:latin typeface="+mn-lt"/>
                <a:ea typeface="+mn-ea"/>
                <a:cs typeface="+mn-cs"/>
                <a:sym typeface="Gill Sans Light"/>
              </a:defRPr>
            </a:lvl1pPr>
            <a:lvl2pPr indent="228600" algn="ctr" defTabSz="584200">
              <a:defRPr sz="7200" cap="all">
                <a:solidFill>
                  <a:srgbClr val="535353"/>
                </a:solidFill>
                <a:latin typeface="+mn-lt"/>
                <a:ea typeface="+mn-ea"/>
                <a:cs typeface="+mn-cs"/>
                <a:sym typeface="Gill Sans Light"/>
              </a:defRPr>
            </a:lvl2pPr>
            <a:lvl3pPr indent="457200" algn="ctr" defTabSz="584200">
              <a:defRPr sz="7200" cap="all">
                <a:solidFill>
                  <a:srgbClr val="535353"/>
                </a:solidFill>
                <a:latin typeface="+mn-lt"/>
                <a:ea typeface="+mn-ea"/>
                <a:cs typeface="+mn-cs"/>
                <a:sym typeface="Gill Sans Light"/>
              </a:defRPr>
            </a:lvl3pPr>
            <a:lvl4pPr indent="685800" algn="ctr" defTabSz="584200">
              <a:defRPr sz="7200" cap="all">
                <a:solidFill>
                  <a:srgbClr val="535353"/>
                </a:solidFill>
                <a:latin typeface="+mn-lt"/>
                <a:ea typeface="+mn-ea"/>
                <a:cs typeface="+mn-cs"/>
                <a:sym typeface="Gill Sans Light"/>
              </a:defRPr>
            </a:lvl4pPr>
            <a:lvl5pPr indent="914400" algn="ctr" defTabSz="584200">
              <a:defRPr sz="7200" cap="all">
                <a:solidFill>
                  <a:srgbClr val="535353"/>
                </a:solidFill>
                <a:latin typeface="+mn-lt"/>
                <a:ea typeface="+mn-ea"/>
                <a:cs typeface="+mn-cs"/>
                <a:sym typeface="Gill Sans Light"/>
              </a:defRPr>
            </a:lvl5pPr>
            <a:lvl6pPr indent="1143000" algn="ctr" defTabSz="584200">
              <a:defRPr sz="7200" cap="all">
                <a:solidFill>
                  <a:srgbClr val="535353"/>
                </a:solidFill>
                <a:latin typeface="+mn-lt"/>
                <a:ea typeface="+mn-ea"/>
                <a:cs typeface="+mn-cs"/>
                <a:sym typeface="Gill Sans Light"/>
              </a:defRPr>
            </a:lvl6pPr>
            <a:lvl7pPr indent="1371600" algn="ctr" defTabSz="584200">
              <a:defRPr sz="7200" cap="all">
                <a:solidFill>
                  <a:srgbClr val="535353"/>
                </a:solidFill>
                <a:latin typeface="+mn-lt"/>
                <a:ea typeface="+mn-ea"/>
                <a:cs typeface="+mn-cs"/>
                <a:sym typeface="Gill Sans Light"/>
              </a:defRPr>
            </a:lvl7pPr>
            <a:lvl8pPr indent="1600200" algn="ctr" defTabSz="584200">
              <a:defRPr sz="7200" cap="all">
                <a:solidFill>
                  <a:srgbClr val="535353"/>
                </a:solidFill>
                <a:latin typeface="+mn-lt"/>
                <a:ea typeface="+mn-ea"/>
                <a:cs typeface="+mn-cs"/>
                <a:sym typeface="Gill Sans Light"/>
              </a:defRPr>
            </a:lvl8pPr>
            <a:lvl9pPr indent="1828800" algn="ctr" defTabSz="584200">
              <a:defRPr sz="7200" cap="all">
                <a:solidFill>
                  <a:srgbClr val="535353"/>
                </a:solidFill>
                <a:latin typeface="+mn-lt"/>
                <a:ea typeface="+mn-ea"/>
                <a:cs typeface="+mn-cs"/>
                <a:sym typeface="Gill Sans Light"/>
              </a:defRPr>
            </a:lvl9pPr>
          </a:lstStyle>
          <a:p>
            <a:pPr marL="304800" indent="-304800" defTabSz="457200">
              <a:buSzPct val="100000"/>
              <a:defRPr sz="1800">
                <a:solidFill>
                  <a:srgbClr val="000000"/>
                </a:solidFill>
              </a:defRPr>
            </a:pPr>
            <a:r>
              <a:rPr lang="en-CA" sz="4800" cap="none" dirty="0" smtClean="0">
                <a:latin typeface="Avenir Book"/>
              </a:rPr>
              <a:t>Questions?</a:t>
            </a:r>
            <a:endParaRPr lang="en-CA" sz="4800" cap="none" dirty="0">
              <a:solidFill>
                <a:srgbClr val="000000"/>
              </a:solidFill>
              <a:latin typeface="Avenir Book"/>
              <a:ea typeface="Avenir Book"/>
              <a:cs typeface="Avenir Book"/>
              <a:sym typeface="Avenir Book"/>
            </a:endParaRPr>
          </a:p>
        </p:txBody>
      </p:sp>
      <p:pic>
        <p:nvPicPr>
          <p:cNvPr id="7" name="Effort_Logo.png"/>
          <p:cNvPicPr/>
          <p:nvPr/>
        </p:nvPicPr>
        <p:blipFill>
          <a:blip r:embed="rId3">
            <a:extLst/>
          </a:blip>
          <a:srcRect r="30802" b="51271"/>
          <a:stretch>
            <a:fillRect/>
          </a:stretch>
        </p:blipFill>
        <p:spPr>
          <a:xfrm>
            <a:off x="10679502" y="194540"/>
            <a:ext cx="2910261" cy="1508226"/>
          </a:xfrm>
          <a:prstGeom prst="rect">
            <a:avLst/>
          </a:prstGeom>
          <a:ln w="12700">
            <a:miter lim="400000"/>
          </a:ln>
        </p:spPr>
      </p:pic>
      <p:pic>
        <p:nvPicPr>
          <p:cNvPr id="8" name="CCNLogo.png"/>
          <p:cNvPicPr/>
          <p:nvPr/>
        </p:nvPicPr>
        <p:blipFill>
          <a:blip r:embed="rId4">
            <a:extLst/>
          </a:blip>
          <a:stretch>
            <a:fillRect/>
          </a:stretch>
        </p:blipFill>
        <p:spPr>
          <a:xfrm>
            <a:off x="60169" y="194540"/>
            <a:ext cx="2370209" cy="1128934"/>
          </a:xfrm>
          <a:prstGeom prst="rect">
            <a:avLst/>
          </a:prstGeom>
          <a:ln w="12700">
            <a:miter lim="400000"/>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pic>
        <p:nvPicPr>
          <p:cNvPr id="10" name="Picture 9" descr="bean man.png"/>
          <p:cNvPicPr>
            <a:picLocks noChangeAspect="1"/>
          </p:cNvPicPr>
          <p:nvPr/>
        </p:nvPicPr>
        <p:blipFill>
          <a:blip r:embed="rId6" cstate="print">
            <a:clrChange>
              <a:clrFrom>
                <a:srgbClr val="FFFFFF"/>
              </a:clrFrom>
              <a:clrTo>
                <a:srgbClr val="FFFFFF">
                  <a:alpha val="0"/>
                </a:srgbClr>
              </a:clrTo>
            </a:clrChange>
            <a:duotone>
              <a:schemeClr val="accent6">
                <a:shade val="45000"/>
                <a:satMod val="135000"/>
              </a:schemeClr>
              <a:prstClr val="white"/>
            </a:duotone>
          </a:blip>
          <a:stretch>
            <a:fillRect/>
          </a:stretch>
        </p:blipFill>
        <p:spPr>
          <a:xfrm>
            <a:off x="1184950" y="3732998"/>
            <a:ext cx="1989571" cy="4271724"/>
          </a:xfrm>
          <a:prstGeom prst="rect">
            <a:avLst/>
          </a:prstGeom>
          <a:noFill/>
          <a:ln>
            <a:noFill/>
          </a:ln>
        </p:spPr>
      </p:pic>
    </p:spTree>
    <p:extLst>
      <p:ext uri="{BB962C8B-B14F-4D97-AF65-F5344CB8AC3E}">
        <p14:creationId xmlns:p14="http://schemas.microsoft.com/office/powerpoint/2010/main" val="2122314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2820046" y="5807448"/>
            <a:ext cx="1801775"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smtClean="0">
                <a:latin typeface="Arial" panose="020B0604020202020204" pitchFamily="34" charset="0"/>
              </a:rPr>
              <a:t>4000 ICU </a:t>
            </a:r>
            <a:r>
              <a:rPr lang="en-US" altLang="en-US" sz="1760" dirty="0">
                <a:latin typeface="Arial" panose="020B0604020202020204" pitchFamily="34" charset="0"/>
              </a:rPr>
              <a:t>patients</a:t>
            </a:r>
          </a:p>
        </p:txBody>
      </p:sp>
      <p:sp>
        <p:nvSpPr>
          <p:cNvPr id="138243" name="Rectangle 5"/>
          <p:cNvSpPr>
            <a:spLocks noChangeArrowheads="1"/>
          </p:cNvSpPr>
          <p:nvPr/>
        </p:nvSpPr>
        <p:spPr bwMode="auto">
          <a:xfrm>
            <a:off x="4905419" y="5832265"/>
            <a:ext cx="384721" cy="6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4160">
                <a:latin typeface="Arial" panose="020B0604020202020204" pitchFamily="34" charset="0"/>
              </a:rPr>
              <a:t>R</a:t>
            </a:r>
            <a:endParaRPr lang="en-US" altLang="en-US" sz="1920">
              <a:latin typeface="Albertus Extra Bold" pitchFamily="34" charset="0"/>
            </a:endParaRPr>
          </a:p>
        </p:txBody>
      </p:sp>
      <p:sp>
        <p:nvSpPr>
          <p:cNvPr id="99332" name="Rectangle 6"/>
          <p:cNvSpPr>
            <a:spLocks noChangeArrowheads="1"/>
          </p:cNvSpPr>
          <p:nvPr/>
        </p:nvSpPr>
        <p:spPr bwMode="auto">
          <a:xfrm>
            <a:off x="5267961" y="4699379"/>
            <a:ext cx="2682240"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Target </a:t>
            </a:r>
            <a:r>
              <a:rPr lang="en-US" altLang="en-US" sz="1760" u="sng" dirty="0">
                <a:latin typeface="Arial" panose="020B0604020202020204" pitchFamily="34" charset="0"/>
              </a:rPr>
              <a:t>&gt;</a:t>
            </a:r>
            <a:r>
              <a:rPr lang="en-US" altLang="en-US" sz="1760" dirty="0" smtClean="0">
                <a:latin typeface="Arial" panose="020B0604020202020204" pitchFamily="34" charset="0"/>
              </a:rPr>
              <a:t>2.2 </a:t>
            </a:r>
            <a:r>
              <a:rPr lang="en-US" altLang="en-US" sz="1760" dirty="0">
                <a:latin typeface="Arial" panose="020B0604020202020204" pitchFamily="34" charset="0"/>
              </a:rPr>
              <a:t>gram/kg/day</a:t>
            </a:r>
            <a:endParaRPr lang="en-US" altLang="en-US" sz="1920" dirty="0">
              <a:latin typeface="Albertus Extra Bold"/>
            </a:endParaRPr>
          </a:p>
        </p:txBody>
      </p:sp>
      <p:sp>
        <p:nvSpPr>
          <p:cNvPr id="99333" name="Rectangle 7"/>
          <p:cNvSpPr>
            <a:spLocks noChangeArrowheads="1"/>
          </p:cNvSpPr>
          <p:nvPr/>
        </p:nvSpPr>
        <p:spPr bwMode="auto">
          <a:xfrm>
            <a:off x="5421872" y="7173384"/>
            <a:ext cx="2457403"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Target </a:t>
            </a:r>
            <a:r>
              <a:rPr lang="en-US" altLang="en-US" sz="1760" u="sng" dirty="0">
                <a:latin typeface="Arial" panose="020B0604020202020204" pitchFamily="34" charset="0"/>
              </a:rPr>
              <a:t>&lt;</a:t>
            </a:r>
            <a:r>
              <a:rPr lang="en-US" altLang="en-US" sz="1760" dirty="0">
                <a:latin typeface="Arial" panose="020B0604020202020204" pitchFamily="34" charset="0"/>
              </a:rPr>
              <a:t>1.2 gram/kg/day</a:t>
            </a:r>
          </a:p>
        </p:txBody>
      </p:sp>
      <p:sp>
        <p:nvSpPr>
          <p:cNvPr id="138246" name="Freeform 10"/>
          <p:cNvSpPr>
            <a:spLocks/>
          </p:cNvSpPr>
          <p:nvPr/>
        </p:nvSpPr>
        <p:spPr bwMode="auto">
          <a:xfrm>
            <a:off x="4636347" y="5744210"/>
            <a:ext cx="866987" cy="785707"/>
          </a:xfrm>
          <a:custGeom>
            <a:avLst/>
            <a:gdLst>
              <a:gd name="T0" fmla="*/ 2147483646 w 2050"/>
              <a:gd name="T1" fmla="*/ 2147483646 h 1857"/>
              <a:gd name="T2" fmla="*/ 2147483646 w 2050"/>
              <a:gd name="T3" fmla="*/ 2147483646 h 1857"/>
              <a:gd name="T4" fmla="*/ 2147483646 w 2050"/>
              <a:gd name="T5" fmla="*/ 2147483646 h 1857"/>
              <a:gd name="T6" fmla="*/ 2147483646 w 2050"/>
              <a:gd name="T7" fmla="*/ 2147483646 h 1857"/>
              <a:gd name="T8" fmla="*/ 2147483646 w 2050"/>
              <a:gd name="T9" fmla="*/ 2147483646 h 1857"/>
              <a:gd name="T10" fmla="*/ 2147483646 w 2050"/>
              <a:gd name="T11" fmla="*/ 2147483646 h 1857"/>
              <a:gd name="T12" fmla="*/ 2147483646 w 2050"/>
              <a:gd name="T13" fmla="*/ 2147483646 h 1857"/>
              <a:gd name="T14" fmla="*/ 2147483646 w 2050"/>
              <a:gd name="T15" fmla="*/ 2147483646 h 1857"/>
              <a:gd name="T16" fmla="*/ 2147483646 w 2050"/>
              <a:gd name="T17" fmla="*/ 0 h 1857"/>
              <a:gd name="T18" fmla="*/ 2147483646 w 2050"/>
              <a:gd name="T19" fmla="*/ 2147483646 h 1857"/>
              <a:gd name="T20" fmla="*/ 2147483646 w 2050"/>
              <a:gd name="T21" fmla="*/ 2147483646 h 1857"/>
              <a:gd name="T22" fmla="*/ 2147483646 w 2050"/>
              <a:gd name="T23" fmla="*/ 2147483646 h 1857"/>
              <a:gd name="T24" fmla="*/ 2147483646 w 2050"/>
              <a:gd name="T25" fmla="*/ 2147483646 h 1857"/>
              <a:gd name="T26" fmla="*/ 2147483646 w 2050"/>
              <a:gd name="T27" fmla="*/ 2147483646 h 1857"/>
              <a:gd name="T28" fmla="*/ 2147483646 w 2050"/>
              <a:gd name="T29" fmla="*/ 2147483646 h 1857"/>
              <a:gd name="T30" fmla="*/ 2147483646 w 2050"/>
              <a:gd name="T31" fmla="*/ 2147483646 h 1857"/>
              <a:gd name="T32" fmla="*/ 0 w 2050"/>
              <a:gd name="T33" fmla="*/ 2147483646 h 1857"/>
              <a:gd name="T34" fmla="*/ 2147483646 w 2050"/>
              <a:gd name="T35" fmla="*/ 2147483646 h 1857"/>
              <a:gd name="T36" fmla="*/ 2147483646 w 2050"/>
              <a:gd name="T37" fmla="*/ 2147483646 h 1857"/>
              <a:gd name="T38" fmla="*/ 2147483646 w 2050"/>
              <a:gd name="T39" fmla="*/ 2147483646 h 1857"/>
              <a:gd name="T40" fmla="*/ 2147483646 w 2050"/>
              <a:gd name="T41" fmla="*/ 2147483646 h 1857"/>
              <a:gd name="T42" fmla="*/ 2147483646 w 2050"/>
              <a:gd name="T43" fmla="*/ 2147483646 h 1857"/>
              <a:gd name="T44" fmla="*/ 2147483646 w 2050"/>
              <a:gd name="T45" fmla="*/ 2147483646 h 1857"/>
              <a:gd name="T46" fmla="*/ 2147483646 w 2050"/>
              <a:gd name="T47" fmla="*/ 2147483646 h 1857"/>
              <a:gd name="T48" fmla="*/ 2147483646 w 2050"/>
              <a:gd name="T49" fmla="*/ 2147483646 h 1857"/>
              <a:gd name="T50" fmla="*/ 2147483646 w 2050"/>
              <a:gd name="T51" fmla="*/ 2147483646 h 1857"/>
              <a:gd name="T52" fmla="*/ 2147483646 w 2050"/>
              <a:gd name="T53" fmla="*/ 2147483646 h 1857"/>
              <a:gd name="T54" fmla="*/ 2147483646 w 2050"/>
              <a:gd name="T55" fmla="*/ 2147483646 h 1857"/>
              <a:gd name="T56" fmla="*/ 2147483646 w 2050"/>
              <a:gd name="T57" fmla="*/ 2147483646 h 1857"/>
              <a:gd name="T58" fmla="*/ 2147483646 w 2050"/>
              <a:gd name="T59" fmla="*/ 2147483646 h 1857"/>
              <a:gd name="T60" fmla="*/ 2147483646 w 2050"/>
              <a:gd name="T61" fmla="*/ 2147483646 h 1857"/>
              <a:gd name="T62" fmla="*/ 2147483646 w 2050"/>
              <a:gd name="T63" fmla="*/ 2147483646 h 1857"/>
              <a:gd name="T64" fmla="*/ 2147483646 w 2050"/>
              <a:gd name="T65" fmla="*/ 2147483646 h 1857"/>
              <a:gd name="T66" fmla="*/ 2147483646 w 2050"/>
              <a:gd name="T67" fmla="*/ 2147483646 h 18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0"/>
              <a:gd name="T103" fmla="*/ 0 h 1857"/>
              <a:gd name="T104" fmla="*/ 2050 w 2050"/>
              <a:gd name="T105" fmla="*/ 1857 h 18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0" h="1857">
                <a:moveTo>
                  <a:pt x="2050" y="929"/>
                </a:moveTo>
                <a:lnTo>
                  <a:pt x="2029" y="741"/>
                </a:lnTo>
                <a:lnTo>
                  <a:pt x="1969" y="567"/>
                </a:lnTo>
                <a:lnTo>
                  <a:pt x="1874" y="409"/>
                </a:lnTo>
                <a:lnTo>
                  <a:pt x="1749" y="271"/>
                </a:lnTo>
                <a:lnTo>
                  <a:pt x="1597" y="158"/>
                </a:lnTo>
                <a:lnTo>
                  <a:pt x="1423" y="73"/>
                </a:lnTo>
                <a:lnTo>
                  <a:pt x="1230" y="18"/>
                </a:lnTo>
                <a:lnTo>
                  <a:pt x="1025" y="0"/>
                </a:lnTo>
                <a:lnTo>
                  <a:pt x="818" y="18"/>
                </a:lnTo>
                <a:lnTo>
                  <a:pt x="626" y="73"/>
                </a:lnTo>
                <a:lnTo>
                  <a:pt x="451" y="158"/>
                </a:lnTo>
                <a:lnTo>
                  <a:pt x="300" y="271"/>
                </a:lnTo>
                <a:lnTo>
                  <a:pt x="174" y="409"/>
                </a:lnTo>
                <a:lnTo>
                  <a:pt x="80" y="567"/>
                </a:lnTo>
                <a:lnTo>
                  <a:pt x="20" y="741"/>
                </a:lnTo>
                <a:lnTo>
                  <a:pt x="0" y="929"/>
                </a:lnTo>
                <a:lnTo>
                  <a:pt x="20" y="1115"/>
                </a:lnTo>
                <a:lnTo>
                  <a:pt x="80" y="1289"/>
                </a:lnTo>
                <a:lnTo>
                  <a:pt x="174" y="1447"/>
                </a:lnTo>
                <a:lnTo>
                  <a:pt x="300" y="1585"/>
                </a:lnTo>
                <a:lnTo>
                  <a:pt x="451" y="1698"/>
                </a:lnTo>
                <a:lnTo>
                  <a:pt x="626" y="1784"/>
                </a:lnTo>
                <a:lnTo>
                  <a:pt x="818" y="1838"/>
                </a:lnTo>
                <a:lnTo>
                  <a:pt x="1025" y="1857"/>
                </a:lnTo>
                <a:lnTo>
                  <a:pt x="1230" y="1838"/>
                </a:lnTo>
                <a:lnTo>
                  <a:pt x="1423" y="1784"/>
                </a:lnTo>
                <a:lnTo>
                  <a:pt x="1597" y="1698"/>
                </a:lnTo>
                <a:lnTo>
                  <a:pt x="1749" y="1585"/>
                </a:lnTo>
                <a:lnTo>
                  <a:pt x="1874" y="1447"/>
                </a:lnTo>
                <a:lnTo>
                  <a:pt x="1969" y="1289"/>
                </a:lnTo>
                <a:lnTo>
                  <a:pt x="2029" y="1115"/>
                </a:lnTo>
                <a:lnTo>
                  <a:pt x="2050" y="929"/>
                </a:lnTo>
              </a:path>
            </a:pathLst>
          </a:custGeom>
          <a:noFill/>
          <a:ln w="23813">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sz="3840"/>
          </a:p>
        </p:txBody>
      </p:sp>
      <p:sp>
        <p:nvSpPr>
          <p:cNvPr id="138247" name="Line 11"/>
          <p:cNvSpPr>
            <a:spLocks noChangeShapeType="1"/>
          </p:cNvSpPr>
          <p:nvPr/>
        </p:nvSpPr>
        <p:spPr bwMode="auto">
          <a:xfrm flipV="1">
            <a:off x="5144348" y="5251451"/>
            <a:ext cx="635001" cy="474133"/>
          </a:xfrm>
          <a:prstGeom prst="line">
            <a:avLst/>
          </a:prstGeom>
          <a:noFill/>
          <a:ln w="49213">
            <a:solidFill>
              <a:schemeClr val="tx1"/>
            </a:solidFill>
            <a:round/>
            <a:headEnd/>
            <a:tailEnd/>
          </a:ln>
          <a:extLst>
            <a:ext uri="{909E8E84-426E-40DD-AFC4-6F175D3DCCD1}">
              <a14:hiddenFill xmlns:a14="http://schemas.microsoft.com/office/drawing/2010/main">
                <a:noFill/>
              </a14:hiddenFill>
            </a:ext>
          </a:extLst>
        </p:spPr>
        <p:txBody>
          <a:bodyPr/>
          <a:lstStyle/>
          <a:p>
            <a:endParaRPr lang="en-CA" sz="3840"/>
          </a:p>
        </p:txBody>
      </p:sp>
      <p:sp>
        <p:nvSpPr>
          <p:cNvPr id="138248" name="Freeform 12"/>
          <p:cNvSpPr>
            <a:spLocks/>
          </p:cNvSpPr>
          <p:nvPr/>
        </p:nvSpPr>
        <p:spPr bwMode="auto">
          <a:xfrm>
            <a:off x="5689602" y="5188796"/>
            <a:ext cx="172720" cy="157481"/>
          </a:xfrm>
          <a:custGeom>
            <a:avLst/>
            <a:gdLst>
              <a:gd name="T0" fmla="*/ 0 w 406"/>
              <a:gd name="T1" fmla="*/ 2147483646 h 373"/>
              <a:gd name="T2" fmla="*/ 2147483646 w 406"/>
              <a:gd name="T3" fmla="*/ 0 h 373"/>
              <a:gd name="T4" fmla="*/ 2147483646 w 406"/>
              <a:gd name="T5" fmla="*/ 2147483646 h 373"/>
              <a:gd name="T6" fmla="*/ 2147483646 w 406"/>
              <a:gd name="T7" fmla="*/ 2147483646 h 373"/>
              <a:gd name="T8" fmla="*/ 0 w 406"/>
              <a:gd name="T9" fmla="*/ 2147483646 h 373"/>
              <a:gd name="T10" fmla="*/ 0 60000 65536"/>
              <a:gd name="T11" fmla="*/ 0 60000 65536"/>
              <a:gd name="T12" fmla="*/ 0 60000 65536"/>
              <a:gd name="T13" fmla="*/ 0 60000 65536"/>
              <a:gd name="T14" fmla="*/ 0 60000 65536"/>
              <a:gd name="T15" fmla="*/ 0 w 406"/>
              <a:gd name="T16" fmla="*/ 0 h 373"/>
              <a:gd name="T17" fmla="*/ 406 w 406"/>
              <a:gd name="T18" fmla="*/ 373 h 373"/>
            </a:gdLst>
            <a:ahLst/>
            <a:cxnLst>
              <a:cxn ang="T10">
                <a:pos x="T0" y="T1"/>
              </a:cxn>
              <a:cxn ang="T11">
                <a:pos x="T2" y="T3"/>
              </a:cxn>
              <a:cxn ang="T12">
                <a:pos x="T4" y="T5"/>
              </a:cxn>
              <a:cxn ang="T13">
                <a:pos x="T6" y="T7"/>
              </a:cxn>
              <a:cxn ang="T14">
                <a:pos x="T8" y="T9"/>
              </a:cxn>
            </a:cxnLst>
            <a:rect l="T15" t="T16" r="T17" b="T18"/>
            <a:pathLst>
              <a:path w="406" h="373">
                <a:moveTo>
                  <a:pt x="0" y="71"/>
                </a:moveTo>
                <a:lnTo>
                  <a:pt x="406" y="0"/>
                </a:lnTo>
                <a:lnTo>
                  <a:pt x="218" y="373"/>
                </a:lnTo>
                <a:lnTo>
                  <a:pt x="208" y="148"/>
                </a:lnTo>
                <a:lnTo>
                  <a:pt x="0" y="7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3840"/>
          </a:p>
        </p:txBody>
      </p:sp>
      <p:sp>
        <p:nvSpPr>
          <p:cNvPr id="138249" name="Line 13"/>
          <p:cNvSpPr>
            <a:spLocks noChangeShapeType="1"/>
          </p:cNvSpPr>
          <p:nvPr/>
        </p:nvSpPr>
        <p:spPr bwMode="auto">
          <a:xfrm>
            <a:off x="5140960" y="6558704"/>
            <a:ext cx="563881" cy="485986"/>
          </a:xfrm>
          <a:prstGeom prst="line">
            <a:avLst/>
          </a:prstGeom>
          <a:noFill/>
          <a:ln w="49213">
            <a:solidFill>
              <a:schemeClr val="tx1"/>
            </a:solidFill>
            <a:round/>
            <a:headEnd/>
            <a:tailEnd/>
          </a:ln>
          <a:extLst>
            <a:ext uri="{909E8E84-426E-40DD-AFC4-6F175D3DCCD1}">
              <a14:hiddenFill xmlns:a14="http://schemas.microsoft.com/office/drawing/2010/main">
                <a:noFill/>
              </a14:hiddenFill>
            </a:ext>
          </a:extLst>
        </p:spPr>
        <p:txBody>
          <a:bodyPr/>
          <a:lstStyle/>
          <a:p>
            <a:endParaRPr lang="en-CA" sz="3840"/>
          </a:p>
        </p:txBody>
      </p:sp>
      <p:sp>
        <p:nvSpPr>
          <p:cNvPr id="138250" name="Freeform 14"/>
          <p:cNvSpPr>
            <a:spLocks/>
          </p:cNvSpPr>
          <p:nvPr/>
        </p:nvSpPr>
        <p:spPr bwMode="auto">
          <a:xfrm>
            <a:off x="5613402" y="6951557"/>
            <a:ext cx="171026" cy="162560"/>
          </a:xfrm>
          <a:custGeom>
            <a:avLst/>
            <a:gdLst>
              <a:gd name="T0" fmla="*/ 2147483646 w 401"/>
              <a:gd name="T1" fmla="*/ 0 h 385"/>
              <a:gd name="T2" fmla="*/ 2147483646 w 401"/>
              <a:gd name="T3" fmla="*/ 2147483646 h 385"/>
              <a:gd name="T4" fmla="*/ 0 w 401"/>
              <a:gd name="T5" fmla="*/ 2147483646 h 385"/>
              <a:gd name="T6" fmla="*/ 2147483646 w 401"/>
              <a:gd name="T7" fmla="*/ 2147483646 h 385"/>
              <a:gd name="T8" fmla="*/ 2147483646 w 401"/>
              <a:gd name="T9" fmla="*/ 0 h 385"/>
              <a:gd name="T10" fmla="*/ 0 60000 65536"/>
              <a:gd name="T11" fmla="*/ 0 60000 65536"/>
              <a:gd name="T12" fmla="*/ 0 60000 65536"/>
              <a:gd name="T13" fmla="*/ 0 60000 65536"/>
              <a:gd name="T14" fmla="*/ 0 60000 65536"/>
              <a:gd name="T15" fmla="*/ 0 w 401"/>
              <a:gd name="T16" fmla="*/ 0 h 385"/>
              <a:gd name="T17" fmla="*/ 401 w 401"/>
              <a:gd name="T18" fmla="*/ 385 h 385"/>
            </a:gdLst>
            <a:ahLst/>
            <a:cxnLst>
              <a:cxn ang="T10">
                <a:pos x="T0" y="T1"/>
              </a:cxn>
              <a:cxn ang="T11">
                <a:pos x="T2" y="T3"/>
              </a:cxn>
              <a:cxn ang="T12">
                <a:pos x="T4" y="T5"/>
              </a:cxn>
              <a:cxn ang="T13">
                <a:pos x="T6" y="T7"/>
              </a:cxn>
              <a:cxn ang="T14">
                <a:pos x="T8" y="T9"/>
              </a:cxn>
            </a:cxnLst>
            <a:rect l="T15" t="T16" r="T17" b="T18"/>
            <a:pathLst>
              <a:path w="401" h="385">
                <a:moveTo>
                  <a:pt x="239" y="0"/>
                </a:moveTo>
                <a:lnTo>
                  <a:pt x="401" y="385"/>
                </a:lnTo>
                <a:lnTo>
                  <a:pt x="0" y="286"/>
                </a:lnTo>
                <a:lnTo>
                  <a:pt x="214" y="223"/>
                </a:lnTo>
                <a:lnTo>
                  <a:pt x="2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3840"/>
          </a:p>
        </p:txBody>
      </p:sp>
      <p:sp>
        <p:nvSpPr>
          <p:cNvPr id="99339" name="Rectangle 4"/>
          <p:cNvSpPr>
            <a:spLocks noChangeArrowheads="1"/>
          </p:cNvSpPr>
          <p:nvPr/>
        </p:nvSpPr>
        <p:spPr bwMode="auto">
          <a:xfrm>
            <a:off x="3070915" y="6106948"/>
            <a:ext cx="1300035"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Fed </a:t>
            </a:r>
            <a:r>
              <a:rPr lang="en-US" altLang="en-US" sz="1760" dirty="0" err="1">
                <a:latin typeface="Arial" panose="020B0604020202020204" pitchFamily="34" charset="0"/>
              </a:rPr>
              <a:t>enterally</a:t>
            </a:r>
            <a:endParaRPr lang="en-US" altLang="en-US" sz="1760" dirty="0">
              <a:latin typeface="Arial" panose="020B0604020202020204" pitchFamily="34" charset="0"/>
            </a:endParaRPr>
          </a:p>
        </p:txBody>
      </p:sp>
      <p:sp>
        <p:nvSpPr>
          <p:cNvPr id="138252" name="TextBox 41"/>
          <p:cNvSpPr txBox="1">
            <a:spLocks noChangeArrowheads="1"/>
          </p:cNvSpPr>
          <p:nvPr/>
        </p:nvSpPr>
        <p:spPr bwMode="auto">
          <a:xfrm>
            <a:off x="8148320" y="5222664"/>
            <a:ext cx="146304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920">
                <a:latin typeface="Arial" panose="020B0604020202020204" pitchFamily="34" charset="0"/>
              </a:rPr>
              <a:t>Primary Outcome</a:t>
            </a:r>
          </a:p>
        </p:txBody>
      </p:sp>
      <p:grpSp>
        <p:nvGrpSpPr>
          <p:cNvPr id="138253" name="Group 1"/>
          <p:cNvGrpSpPr>
            <a:grpSpLocks/>
          </p:cNvGrpSpPr>
          <p:nvPr/>
        </p:nvGrpSpPr>
        <p:grpSpPr bwMode="auto">
          <a:xfrm>
            <a:off x="8070427" y="5905928"/>
            <a:ext cx="1540933" cy="1200573"/>
            <a:chOff x="6860792" y="3276600"/>
            <a:chExt cx="1927225" cy="2057400"/>
          </a:xfrm>
        </p:grpSpPr>
        <p:sp>
          <p:nvSpPr>
            <p:cNvPr id="138258" name="Rectangle 40"/>
            <p:cNvSpPr>
              <a:spLocks noChangeArrowheads="1"/>
            </p:cNvSpPr>
            <p:nvPr/>
          </p:nvSpPr>
          <p:spPr bwMode="auto">
            <a:xfrm>
              <a:off x="6934200" y="3276600"/>
              <a:ext cx="1752600" cy="2057400"/>
            </a:xfrm>
            <a:prstGeom prst="rect">
              <a:avLst/>
            </a:prstGeom>
            <a:no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CA" altLang="en-US" sz="1920">
                <a:solidFill>
                  <a:schemeClr val="tx2"/>
                </a:solidFill>
                <a:latin typeface="Arial" panose="020B0604020202020204" pitchFamily="34" charset="0"/>
              </a:endParaRPr>
            </a:p>
          </p:txBody>
        </p:sp>
        <p:sp>
          <p:nvSpPr>
            <p:cNvPr id="138259" name="TextBox 42"/>
            <p:cNvSpPr txBox="1">
              <a:spLocks noChangeArrowheads="1"/>
            </p:cNvSpPr>
            <p:nvPr/>
          </p:nvSpPr>
          <p:spPr bwMode="auto">
            <a:xfrm>
              <a:off x="6860792" y="3510756"/>
              <a:ext cx="1927225" cy="117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920" dirty="0">
                  <a:solidFill>
                    <a:srgbClr val="FF0000"/>
                  </a:solidFill>
                  <a:latin typeface="Arial" panose="020B0604020202020204" pitchFamily="34" charset="0"/>
                </a:rPr>
                <a:t>60 day</a:t>
              </a:r>
            </a:p>
            <a:p>
              <a:pPr algn="ctr">
                <a:spcBef>
                  <a:spcPct val="0"/>
                </a:spcBef>
                <a:buFontTx/>
                <a:buNone/>
              </a:pPr>
              <a:r>
                <a:rPr lang="en-CA" altLang="en-US" sz="1920" dirty="0">
                  <a:solidFill>
                    <a:srgbClr val="FF0000"/>
                  </a:solidFill>
                  <a:latin typeface="Arial" panose="020B0604020202020204" pitchFamily="34" charset="0"/>
                </a:rPr>
                <a:t>mortality</a:t>
              </a:r>
            </a:p>
          </p:txBody>
        </p:sp>
      </p:grpSp>
      <p:sp>
        <p:nvSpPr>
          <p:cNvPr id="138255" name="TextBox 19"/>
          <p:cNvSpPr txBox="1">
            <a:spLocks noChangeArrowheads="1"/>
          </p:cNvSpPr>
          <p:nvPr/>
        </p:nvSpPr>
        <p:spPr bwMode="auto">
          <a:xfrm>
            <a:off x="5709920" y="5771305"/>
            <a:ext cx="1524000"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280" dirty="0">
                <a:latin typeface="Arial" panose="020B0604020202020204" pitchFamily="34" charset="0"/>
              </a:rPr>
              <a:t>Stratified by:</a:t>
            </a:r>
          </a:p>
          <a:p>
            <a:pPr algn="ctr">
              <a:spcBef>
                <a:spcPct val="0"/>
              </a:spcBef>
              <a:buFontTx/>
              <a:buNone/>
            </a:pPr>
            <a:r>
              <a:rPr lang="en-CA" altLang="en-US" sz="1280" dirty="0">
                <a:latin typeface="Arial" panose="020B0604020202020204" pitchFamily="34" charset="0"/>
              </a:rPr>
              <a:t>Site</a:t>
            </a:r>
          </a:p>
          <a:p>
            <a:pPr algn="ctr">
              <a:spcBef>
                <a:spcPct val="0"/>
              </a:spcBef>
              <a:buFontTx/>
              <a:buNone/>
            </a:pPr>
            <a:r>
              <a:rPr lang="en-CA" altLang="en-US" sz="1280" dirty="0">
                <a:latin typeface="Arial" panose="020B0604020202020204" pitchFamily="34" charset="0"/>
              </a:rPr>
              <a:t>BMI</a:t>
            </a:r>
          </a:p>
          <a:p>
            <a:pPr algn="ctr">
              <a:spcBef>
                <a:spcPct val="0"/>
              </a:spcBef>
              <a:buFontTx/>
              <a:buNone/>
            </a:pPr>
            <a:r>
              <a:rPr lang="en-CA" altLang="en-US" sz="1280" dirty="0">
                <a:latin typeface="Arial" panose="020B0604020202020204" pitchFamily="34" charset="0"/>
              </a:rPr>
              <a:t>Med vs </a:t>
            </a:r>
            <a:r>
              <a:rPr lang="en-CA" altLang="en-US" sz="1280" dirty="0" err="1">
                <a:latin typeface="Arial" panose="020B0604020202020204" pitchFamily="34" charset="0"/>
              </a:rPr>
              <a:t>Surg</a:t>
            </a:r>
            <a:endParaRPr lang="en-CA" altLang="en-US" sz="1280" dirty="0">
              <a:latin typeface="Arial" panose="020B0604020202020204" pitchFamily="34" charset="0"/>
            </a:endParaRPr>
          </a:p>
        </p:txBody>
      </p:sp>
      <p:sp>
        <p:nvSpPr>
          <p:cNvPr id="138256" name="Rectangle 33"/>
          <p:cNvSpPr>
            <a:spLocks noChangeArrowheads="1"/>
          </p:cNvSpPr>
          <p:nvPr/>
        </p:nvSpPr>
        <p:spPr bwMode="auto">
          <a:xfrm>
            <a:off x="403450" y="2216106"/>
            <a:ext cx="121369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3600" b="1" dirty="0">
                <a:solidFill>
                  <a:srgbClr val="0052E2"/>
                </a:solidFill>
                <a:latin typeface="Avenir Next Condensed"/>
              </a:rPr>
              <a:t>The </a:t>
            </a:r>
            <a:r>
              <a:rPr lang="en-CA" altLang="en-US" sz="3600" b="1" u="sng" dirty="0">
                <a:solidFill>
                  <a:srgbClr val="0052E2"/>
                </a:solidFill>
                <a:latin typeface="Avenir Next Condensed"/>
              </a:rPr>
              <a:t>Eff</a:t>
            </a:r>
            <a:r>
              <a:rPr lang="en-CA" altLang="en-US" sz="3600" b="1" dirty="0">
                <a:solidFill>
                  <a:srgbClr val="0052E2"/>
                </a:solidFill>
                <a:latin typeface="Avenir Next Condensed"/>
              </a:rPr>
              <a:t>ect </a:t>
            </a:r>
            <a:r>
              <a:rPr lang="en-CA" altLang="en-US" sz="3600" b="1" u="sng" dirty="0">
                <a:solidFill>
                  <a:srgbClr val="0052E2"/>
                </a:solidFill>
                <a:latin typeface="Avenir Next Condensed"/>
              </a:rPr>
              <a:t>o</a:t>
            </a:r>
            <a:r>
              <a:rPr lang="en-CA" altLang="en-US" sz="3600" b="1" dirty="0">
                <a:solidFill>
                  <a:srgbClr val="0052E2"/>
                </a:solidFill>
                <a:latin typeface="Avenir Next Condensed"/>
              </a:rPr>
              <a:t>f </a:t>
            </a:r>
            <a:r>
              <a:rPr lang="en-CA" altLang="en-US" sz="3600" b="1" dirty="0" smtClean="0">
                <a:solidFill>
                  <a:srgbClr val="0052E2"/>
                </a:solidFill>
                <a:latin typeface="Avenir Next Condensed"/>
              </a:rPr>
              <a:t>Higher </a:t>
            </a:r>
            <a:r>
              <a:rPr lang="en-CA" altLang="en-US" sz="3600" b="1" dirty="0">
                <a:solidFill>
                  <a:srgbClr val="0052E2"/>
                </a:solidFill>
                <a:latin typeface="Avenir Next Condensed"/>
              </a:rPr>
              <a:t>P</a:t>
            </a:r>
            <a:r>
              <a:rPr lang="en-CA" altLang="en-US" sz="3600" b="1" u="sng" dirty="0">
                <a:solidFill>
                  <a:srgbClr val="0052E2"/>
                </a:solidFill>
                <a:latin typeface="Avenir Next Condensed"/>
              </a:rPr>
              <a:t>r</a:t>
            </a:r>
            <a:r>
              <a:rPr lang="en-CA" altLang="en-US" sz="3600" b="1" dirty="0">
                <a:solidFill>
                  <a:srgbClr val="0052E2"/>
                </a:solidFill>
                <a:latin typeface="Avenir Next Condensed"/>
              </a:rPr>
              <a:t>otein Dosing </a:t>
            </a:r>
            <a:endParaRPr lang="en-CA" altLang="en-US" sz="3600" b="1" dirty="0" smtClean="0">
              <a:solidFill>
                <a:srgbClr val="0052E2"/>
              </a:solidFill>
              <a:latin typeface="Avenir Next Condensed"/>
            </a:endParaRPr>
          </a:p>
          <a:p>
            <a:pPr algn="ctr">
              <a:spcBef>
                <a:spcPct val="0"/>
              </a:spcBef>
              <a:buFontTx/>
              <a:buNone/>
            </a:pPr>
            <a:r>
              <a:rPr lang="en-CA" altLang="en-US" sz="3600" b="1" dirty="0" smtClean="0">
                <a:solidFill>
                  <a:srgbClr val="0052E2"/>
                </a:solidFill>
                <a:latin typeface="Avenir Next Condensed"/>
              </a:rPr>
              <a:t>in </a:t>
            </a:r>
            <a:r>
              <a:rPr lang="en-CA" altLang="en-US" sz="3600" b="1" dirty="0">
                <a:solidFill>
                  <a:srgbClr val="0052E2"/>
                </a:solidFill>
                <a:latin typeface="Avenir Next Condensed"/>
              </a:rPr>
              <a:t>Critically Ill Patien</a:t>
            </a:r>
            <a:r>
              <a:rPr lang="en-CA" altLang="en-US" sz="3600" b="1" u="sng" dirty="0">
                <a:solidFill>
                  <a:srgbClr val="0052E2"/>
                </a:solidFill>
                <a:latin typeface="Avenir Next Condensed"/>
              </a:rPr>
              <a:t>t</a:t>
            </a:r>
            <a:r>
              <a:rPr lang="en-CA" altLang="en-US" sz="3600" b="1" dirty="0">
                <a:solidFill>
                  <a:srgbClr val="0052E2"/>
                </a:solidFill>
                <a:latin typeface="Avenir Next Condensed"/>
              </a:rPr>
              <a:t>s:</a:t>
            </a:r>
          </a:p>
          <a:p>
            <a:pPr algn="ctr">
              <a:spcBef>
                <a:spcPct val="0"/>
              </a:spcBef>
              <a:buFontTx/>
              <a:buNone/>
            </a:pPr>
            <a:r>
              <a:rPr lang="en-CA" altLang="en-US" sz="3600" b="1" dirty="0" smtClean="0">
                <a:solidFill>
                  <a:srgbClr val="0052E2"/>
                </a:solidFill>
                <a:latin typeface="Avenir Next Condensed"/>
              </a:rPr>
              <a:t>The </a:t>
            </a:r>
            <a:r>
              <a:rPr lang="en-CA" altLang="en-US" sz="3600" b="1" dirty="0">
                <a:solidFill>
                  <a:srgbClr val="0052E2"/>
                </a:solidFill>
                <a:latin typeface="Avenir Next Condensed"/>
              </a:rPr>
              <a:t>EFFORT Trial </a:t>
            </a:r>
          </a:p>
        </p:txBody>
      </p:sp>
      <p:sp>
        <p:nvSpPr>
          <p:cNvPr id="138257" name="TextBox 1"/>
          <p:cNvSpPr txBox="1">
            <a:spLocks noChangeArrowheads="1"/>
          </p:cNvSpPr>
          <p:nvPr/>
        </p:nvSpPr>
        <p:spPr bwMode="auto">
          <a:xfrm>
            <a:off x="2194560" y="8162291"/>
            <a:ext cx="8534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r>
              <a:rPr lang="en-GB" sz="2800" dirty="0"/>
              <a:t>A </a:t>
            </a:r>
            <a:r>
              <a:rPr lang="en-GB" sz="2800" dirty="0" smtClean="0"/>
              <a:t>multicentre, </a:t>
            </a:r>
            <a:r>
              <a:rPr lang="en-GB" sz="2800" dirty="0"/>
              <a:t>pragmatic, volunteer-driven, registry-based, randomized, clinical trial. </a:t>
            </a:r>
            <a:endParaRPr lang="en-CA" sz="2800" dirty="0"/>
          </a:p>
        </p:txBody>
      </p:sp>
      <p:pic>
        <p:nvPicPr>
          <p:cNvPr id="21" name="Picture 20"/>
          <p:cNvPicPr/>
          <p:nvPr/>
        </p:nvPicPr>
        <p:blipFill rotWithShape="1">
          <a:blip r:embed="rId3"/>
          <a:srcRect t="26122" b="40705"/>
          <a:stretch/>
        </p:blipFill>
        <p:spPr bwMode="auto">
          <a:xfrm>
            <a:off x="575981" y="4028408"/>
            <a:ext cx="11915070" cy="360771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3" name="Effort_Logo.png"/>
          <p:cNvPicPr/>
          <p:nvPr/>
        </p:nvPicPr>
        <p:blipFill>
          <a:blip r:embed="rId4">
            <a:extLst/>
          </a:blip>
          <a:srcRect r="30802" b="51271"/>
          <a:stretch>
            <a:fillRect/>
          </a:stretch>
        </p:blipFill>
        <p:spPr>
          <a:xfrm>
            <a:off x="10679502" y="194540"/>
            <a:ext cx="2910261" cy="1508226"/>
          </a:xfrm>
          <a:prstGeom prst="rect">
            <a:avLst/>
          </a:prstGeom>
          <a:ln w="12700">
            <a:miter lim="400000"/>
          </a:ln>
        </p:spPr>
      </p:pic>
      <p:pic>
        <p:nvPicPr>
          <p:cNvPr id="22" name="CCNLogo.png"/>
          <p:cNvPicPr/>
          <p:nvPr/>
        </p:nvPicPr>
        <p:blipFill>
          <a:blip r:embed="rId5">
            <a:extLst/>
          </a:blip>
          <a:stretch>
            <a:fillRect/>
          </a:stretch>
        </p:blipFill>
        <p:spPr>
          <a:xfrm>
            <a:off x="60169" y="194540"/>
            <a:ext cx="2370209" cy="1128934"/>
          </a:xfrm>
          <a:prstGeom prst="rect">
            <a:avLst/>
          </a:prstGeom>
          <a:ln w="12700">
            <a:miter lim="400000"/>
          </a:ln>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extLst>
      <p:ext uri="{BB962C8B-B14F-4D97-AF65-F5344CB8AC3E}">
        <p14:creationId xmlns:p14="http://schemas.microsoft.com/office/powerpoint/2010/main" val="39714031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Shape 934"/>
          <p:cNvSpPr>
            <a:spLocks noGrp="1"/>
          </p:cNvSpPr>
          <p:nvPr>
            <p:ph type="title"/>
          </p:nvPr>
        </p:nvSpPr>
        <p:spPr>
          <a:xfrm>
            <a:off x="1773451" y="2147146"/>
            <a:ext cx="9457898" cy="1727201"/>
          </a:xfrm>
          <a:prstGeom prst="rect">
            <a:avLst/>
          </a:prstGeom>
        </p:spPr>
        <p:txBody>
          <a:bodyPr lIns="45719" tIns="45719" rIns="45719" bIns="45719"/>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000" b="1" spc="-40">
                <a:solidFill>
                  <a:srgbClr val="0052E2"/>
                </a:solidFill>
              </a:rPr>
              <a:t>Overall Hypothesis</a:t>
            </a:r>
          </a:p>
        </p:txBody>
      </p:sp>
      <p:sp>
        <p:nvSpPr>
          <p:cNvPr id="935" name="Shape 935"/>
          <p:cNvSpPr>
            <a:spLocks noGrp="1"/>
          </p:cNvSpPr>
          <p:nvPr>
            <p:ph type="body" idx="1"/>
          </p:nvPr>
        </p:nvSpPr>
        <p:spPr>
          <a:xfrm>
            <a:off x="1449239" y="4463144"/>
            <a:ext cx="10041146" cy="4525964"/>
          </a:xfrm>
          <a:prstGeom prst="rect">
            <a:avLst/>
          </a:prstGeom>
        </p:spPr>
        <p:txBody>
          <a:bodyPr lIns="45719" tIns="45719" rIns="45719" bIns="45719" anchor="t">
            <a:normAutofit/>
          </a:bodyPr>
          <a:lstStyle/>
          <a:p>
            <a:r>
              <a:rPr lang="en-GB" sz="2800" dirty="0"/>
              <a:t>Compared to the receiving lower dose of </a:t>
            </a:r>
            <a:r>
              <a:rPr lang="en-GB" sz="2800" dirty="0" smtClean="0"/>
              <a:t>prescribed protein</a:t>
            </a:r>
            <a:r>
              <a:rPr lang="en-GB" sz="2800" dirty="0"/>
              <a:t>, </a:t>
            </a:r>
            <a:r>
              <a:rPr lang="en-GB" sz="2800" dirty="0" smtClean="0"/>
              <a:t>the prescription of a </a:t>
            </a:r>
            <a:r>
              <a:rPr lang="en-GB" sz="2800" dirty="0"/>
              <a:t>higher dose of protein/amino acids </a:t>
            </a:r>
            <a:r>
              <a:rPr lang="en-GB" sz="2800" dirty="0" smtClean="0"/>
              <a:t>to </a:t>
            </a:r>
            <a:r>
              <a:rPr lang="en-GB" sz="2800" dirty="0"/>
              <a:t>nutritionally high-risk critically ill patients will be associated with </a:t>
            </a:r>
            <a:r>
              <a:rPr lang="en-GB" sz="2800" dirty="0" smtClean="0"/>
              <a:t>greater amount of protein delivered and result in improved </a:t>
            </a:r>
            <a:r>
              <a:rPr lang="en-GB" sz="2800" dirty="0"/>
              <a:t>survival and a quicker rate of recovery. </a:t>
            </a:r>
            <a:endParaRPr lang="en-CA" sz="2800" dirty="0"/>
          </a:p>
        </p:txBody>
      </p:sp>
      <p:sp>
        <p:nvSpPr>
          <p:cNvPr id="936" name="Shape 936"/>
          <p:cNvSpPr/>
          <p:nvPr/>
        </p:nvSpPr>
        <p:spPr>
          <a:xfrm>
            <a:off x="1728718" y="3846394"/>
            <a:ext cx="9547364" cy="1"/>
          </a:xfrm>
          <a:prstGeom prst="line">
            <a:avLst/>
          </a:prstGeom>
          <a:ln w="6350">
            <a:solidFill>
              <a:srgbClr val="5A5F5E"/>
            </a:solidFill>
            <a:miter lim="400000"/>
          </a:ln>
        </p:spPr>
        <p:txBody>
          <a:bodyPr lIns="0" tIns="0" rIns="0" bIns="0" anchor="ctr"/>
          <a:lstStyle/>
          <a:p>
            <a:pPr lvl="0"/>
            <a:endParaRPr/>
          </a:p>
        </p:txBody>
      </p:sp>
      <p:pic>
        <p:nvPicPr>
          <p:cNvPr id="9" name="CCNLogo.png"/>
          <p:cNvPicPr/>
          <p:nvPr/>
        </p:nvPicPr>
        <p:blipFill>
          <a:blip r:embed="rId3">
            <a:extLst/>
          </a:blip>
          <a:stretch>
            <a:fillRect/>
          </a:stretch>
        </p:blipFill>
        <p:spPr>
          <a:xfrm>
            <a:off x="60169" y="194540"/>
            <a:ext cx="2370209" cy="1128934"/>
          </a:xfrm>
          <a:prstGeom prst="rect">
            <a:avLst/>
          </a:prstGeom>
          <a:ln w="12700">
            <a:miter lim="400000"/>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674" y="194540"/>
            <a:ext cx="2209449" cy="1231103"/>
          </a:xfrm>
          <a:prstGeom prst="rect">
            <a:avLst/>
          </a:prstGeom>
        </p:spPr>
      </p:pic>
    </p:spTree>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ther">
  <a:themeElements>
    <a:clrScheme name="">
      <a:dk1>
        <a:srgbClr val="919191"/>
      </a:dk1>
      <a:lt1>
        <a:srgbClr val="FFFFFF"/>
      </a:lt1>
      <a:dk2>
        <a:srgbClr val="063DE8"/>
      </a:dk2>
      <a:lt2>
        <a:srgbClr val="FAFD00"/>
      </a:lt2>
      <a:accent1>
        <a:srgbClr val="618FFD"/>
      </a:accent1>
      <a:accent2>
        <a:srgbClr val="00AE00"/>
      </a:accent2>
      <a:accent3>
        <a:srgbClr val="AAAFF2"/>
      </a:accent3>
      <a:accent4>
        <a:srgbClr val="DADADA"/>
      </a:accent4>
      <a:accent5>
        <a:srgbClr val="B7C6FE"/>
      </a:accent5>
      <a:accent6>
        <a:srgbClr val="009D00"/>
      </a:accent6>
      <a:hlink>
        <a:srgbClr val="FC0128"/>
      </a:hlink>
      <a:folHlink>
        <a:srgbClr val="CECECE"/>
      </a:folHlink>
    </a:clrScheme>
    <a:fontScheme name="Othe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Oth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th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the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th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th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th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th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a:themeElements>
    <a:clrScheme name="Default">
      <a:dk1>
        <a:srgbClr val="535353"/>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78AAB3"/>
          </a:solidFill>
          <a:prstDash val="solid"/>
          <a:bevel/>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8AAB3"/>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
    <a:dk1>
      <a:srgbClr val="000000"/>
    </a:dk1>
    <a:lt1>
      <a:srgbClr val="FFFFFF"/>
    </a:lt1>
    <a:dk2>
      <a:srgbClr val="0000FF"/>
    </a:dk2>
    <a:lt2>
      <a:srgbClr val="FFFF00"/>
    </a:lt2>
    <a:accent1>
      <a:srgbClr val="FF0000"/>
    </a:accent1>
    <a:accent2>
      <a:srgbClr val="00FFFF"/>
    </a:accent2>
    <a:accent3>
      <a:srgbClr val="AAAAFF"/>
    </a:accent3>
    <a:accent4>
      <a:srgbClr val="DADADA"/>
    </a:accent4>
    <a:accent5>
      <a:srgbClr val="FFA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24387</TotalTime>
  <Words>3475</Words>
  <Application>Microsoft Office PowerPoint</Application>
  <PresentationFormat>Custom</PresentationFormat>
  <Paragraphs>554</Paragraphs>
  <Slides>70</Slides>
  <Notes>29</Notes>
  <HiddenSlides>0</HiddenSlides>
  <MMClips>0</MMClips>
  <ScaleCrop>false</ScaleCrop>
  <HeadingPairs>
    <vt:vector size="8" baseType="variant">
      <vt:variant>
        <vt:lpstr>Fonts Used</vt:lpstr>
      </vt:variant>
      <vt:variant>
        <vt:i4>19</vt:i4>
      </vt:variant>
      <vt:variant>
        <vt:lpstr>Theme</vt:lpstr>
      </vt:variant>
      <vt:variant>
        <vt:i4>4</vt:i4>
      </vt:variant>
      <vt:variant>
        <vt:lpstr>Embedded OLE Servers</vt:lpstr>
      </vt:variant>
      <vt:variant>
        <vt:i4>1</vt:i4>
      </vt:variant>
      <vt:variant>
        <vt:lpstr>Slide Titles</vt:lpstr>
      </vt:variant>
      <vt:variant>
        <vt:i4>70</vt:i4>
      </vt:variant>
    </vt:vector>
  </HeadingPairs>
  <TitlesOfParts>
    <vt:vector size="94" baseType="lpstr">
      <vt:lpstr>MS PGothic</vt:lpstr>
      <vt:lpstr>MS PGothic</vt:lpstr>
      <vt:lpstr>SimSun</vt:lpstr>
      <vt:lpstr>Albertus Extra Bold</vt:lpstr>
      <vt:lpstr>Andalus</vt:lpstr>
      <vt:lpstr>Arial</vt:lpstr>
      <vt:lpstr>Arial Regular</vt:lpstr>
      <vt:lpstr>Avenir Book</vt:lpstr>
      <vt:lpstr>Avenir Next Condensed</vt:lpstr>
      <vt:lpstr>Avenir Next Demi Bold</vt:lpstr>
      <vt:lpstr>Calibri</vt:lpstr>
      <vt:lpstr>Century Gothic</vt:lpstr>
      <vt:lpstr>CG Times</vt:lpstr>
      <vt:lpstr>Gill Sans Light</vt:lpstr>
      <vt:lpstr>Helvetica</vt:lpstr>
      <vt:lpstr>Helvetica Neue</vt:lpstr>
      <vt:lpstr>Monotype Sorts</vt:lpstr>
      <vt:lpstr>Times New Roman</vt:lpstr>
      <vt:lpstr>Wingdings</vt:lpstr>
      <vt:lpstr>Showroom</vt:lpstr>
      <vt:lpstr>Other</vt:lpstr>
      <vt:lpstr>Default</vt:lpstr>
      <vt:lpstr>Office Theme</vt:lpstr>
      <vt:lpstr>Document</vt:lpstr>
      <vt:lpstr>PowerPoint Presentation</vt:lpstr>
      <vt:lpstr>PowerPoint Presentation</vt:lpstr>
      <vt:lpstr>PowerPoint Presentation</vt:lpstr>
      <vt:lpstr>PowerPoint Presentation</vt:lpstr>
      <vt:lpstr>Registry-based Randomized Clinical Trials (RRCT) A possible solution?</vt:lpstr>
      <vt:lpstr>PowerPoint Presentation</vt:lpstr>
      <vt:lpstr>Value of Bench-marked Site Reports</vt:lpstr>
      <vt:lpstr>PowerPoint Presentation</vt:lpstr>
      <vt:lpstr>Overall Hypothesis</vt:lpstr>
      <vt:lpstr>Does Clinical Equipoise Exist?</vt:lpstr>
      <vt:lpstr>PowerPoint Presentation</vt:lpstr>
      <vt:lpstr>PowerPoint Presentation</vt:lpstr>
      <vt:lpstr>PowerPoint Presentation</vt:lpstr>
      <vt:lpstr>Does increasing protein delivery impact outcomes?</vt:lpstr>
      <vt:lpstr>PowerPoint Presentation</vt:lpstr>
      <vt:lpstr>PowerPoint Presentation</vt:lpstr>
      <vt:lpstr>PowerPoint Presentation</vt:lpstr>
      <vt:lpstr>PowerPoint Presentation</vt:lpstr>
      <vt:lpstr>PowerPoint Presentation</vt:lpstr>
      <vt:lpstr>Impact on Clinical Outcomes: RCT Level of Evidence?</vt:lpstr>
      <vt:lpstr>The Nephroprotect Study</vt:lpstr>
      <vt:lpstr>The Nephroprotect Study</vt:lpstr>
      <vt:lpstr>Systematic Review of RCTs of  High vs. Low Dose Protein</vt:lpstr>
      <vt:lpstr>PowerPoint Presentation</vt:lpstr>
      <vt:lpstr>Impact of Protein Intake on 60-day Mortality</vt:lpstr>
      <vt:lpstr>Rate of Mortality Relative to  Adequacy of Protein and Energy Intake Delivered</vt:lpstr>
      <vt:lpstr>PowerPoint Presentation</vt:lpstr>
      <vt:lpstr>Nutritional Adequacy and Long-term Outcomes in Critically Ill Patients Requiring Prolonged Mechanical Ventilation</vt:lpstr>
      <vt:lpstr>Estimates of association between nutritional adequacy and SF-36 scores</vt:lpstr>
      <vt:lpstr>Post-hoc analysis of EPANIC</vt:lpstr>
      <vt:lpstr>PowerPoint Presentation</vt:lpstr>
      <vt:lpstr>PowerPoint Presentation</vt:lpstr>
      <vt:lpstr>PowerPoint Presentation</vt:lpstr>
      <vt:lpstr>RCTs do not suggest any evidence of harm and observational studies suggest increased protein intake associated with…</vt:lpstr>
      <vt:lpstr>RCTs do not suggest any evidence of harm and observational studies suggest increased protein intake associated with…</vt:lpstr>
      <vt:lpstr>You have to have clinical equipoise (uncertainty) to be able to participate in this trial!</vt:lpstr>
      <vt:lpstr>Is there enough uncertainty that practitioners will be comfortable with their patients being randomized to ‘low dose’ group?   to the high group? if not, don’t enroll!</vt:lpstr>
      <vt:lpstr>Intervention</vt:lpstr>
      <vt:lpstr>Intervention</vt:lpstr>
      <vt:lpstr>FAQ re: Intervention</vt:lpstr>
      <vt:lpstr>Use of High Protein Containing Enteral Solutions</vt:lpstr>
      <vt:lpstr>Effect of Protein Supplements q6h to a dose of 1-.1.5 gm/kg/day</vt:lpstr>
      <vt:lpstr>Results of Supplemental PN in Nutritionally High-risk ICU patients: The TOP UP Study</vt:lpstr>
      <vt:lpstr>The Nephroprotect Study: RCT Of IV Amino Acid Top Up strategy</vt:lpstr>
      <vt:lpstr>Study Population</vt:lpstr>
      <vt:lpstr>Criteria used to define Mod-Severe Malnutrition</vt:lpstr>
      <vt:lpstr>Skeletal Muscle is Related to Mortality in Critical Illness</vt:lpstr>
      <vt:lpstr>How to Measure Sarcopenia?</vt:lpstr>
      <vt:lpstr>Sarcopenic patients may benefit more from Early EN</vt:lpstr>
      <vt:lpstr>Relationship between Sarcopenia and Frailty</vt:lpstr>
      <vt:lpstr>Clinical Frailty Scale</vt:lpstr>
      <vt:lpstr>Study Population</vt:lpstr>
      <vt:lpstr>FAQ re: Study Population</vt:lpstr>
      <vt:lpstr>Consideration of Special Study Populations</vt:lpstr>
      <vt:lpstr>Subgroup Analyses</vt:lpstr>
      <vt:lpstr>PowerPoint Presentation</vt:lpstr>
      <vt:lpstr>Data Collection (Similar to INS in the past only less data)</vt:lpstr>
      <vt:lpstr>Outcomes</vt:lpstr>
      <vt:lpstr>Statistical Considerations</vt:lpstr>
      <vt:lpstr>Ethical Issues</vt:lpstr>
      <vt:lpstr>Waiver of Consent?</vt:lpstr>
      <vt:lpstr>Setting</vt:lpstr>
      <vt:lpstr>Site Registration Process</vt:lpstr>
      <vt:lpstr>PowerPoint Presentation</vt:lpstr>
      <vt:lpstr>Next Steps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Daren Heyland</dc:creator>
  <cp:lastModifiedBy>Daren Heyland</cp:lastModifiedBy>
  <cp:revision>211</cp:revision>
  <dcterms:modified xsi:type="dcterms:W3CDTF">2018-10-16T20:26:21Z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nDIP File ID">
    <vt:lpwstr>a96bd51d-7fe8-45bc-8293-81a3c6c58e6a</vt:lpwstr>
  </property>
</Properties>
</file>